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5"/>
  </p:notesMasterIdLst>
  <p:handoutMasterIdLst>
    <p:handoutMasterId r:id="rId16"/>
  </p:handoutMasterIdLst>
  <p:sldIdLst>
    <p:sldId id="256" r:id="rId3"/>
    <p:sldId id="1450" r:id="rId4"/>
    <p:sldId id="1340" r:id="rId5"/>
    <p:sldId id="1448" r:id="rId6"/>
    <p:sldId id="1449" r:id="rId7"/>
    <p:sldId id="1573" r:id="rId8"/>
    <p:sldId id="1355" r:id="rId9"/>
    <p:sldId id="1519" r:id="rId10"/>
    <p:sldId id="1601" r:id="rId11"/>
    <p:sldId id="1600" r:id="rId12"/>
    <p:sldId id="1543" r:id="rId13"/>
    <p:sldId id="135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nny Apostolopoulou" initials="PA" lastIdx="1" clrIdx="0">
    <p:extLst>
      <p:ext uri="{19B8F6BF-5375-455C-9EA6-DF929625EA0E}">
        <p15:presenceInfo xmlns:p15="http://schemas.microsoft.com/office/powerpoint/2012/main" userId="S::papostol@metronanalysis.gr::7e655d6e-fa2e-41e6-ae1e-cc90d6ebb8c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A40037"/>
    <a:srgbClr val="EB2134"/>
    <a:srgbClr val="FF3300"/>
    <a:srgbClr val="3399FF"/>
    <a:srgbClr val="6699FF"/>
    <a:srgbClr val="FB5786"/>
    <a:srgbClr val="F9074C"/>
    <a:srgbClr val="C486E6"/>
    <a:srgbClr val="D60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2" autoAdjust="0"/>
    <p:restoredTop sz="94660"/>
  </p:normalViewPr>
  <p:slideViewPr>
    <p:cSldViewPr>
      <p:cViewPr varScale="1">
        <p:scale>
          <a:sx n="105" d="100"/>
          <a:sy n="105" d="100"/>
        </p:scale>
        <p:origin x="37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963"/>
    </p:cViewPr>
  </p:sorterViewPr>
  <p:notesViewPr>
    <p:cSldViewPr>
      <p:cViewPr varScale="1">
        <p:scale>
          <a:sx n="80" d="100"/>
          <a:sy n="80" d="100"/>
        </p:scale>
        <p:origin x="-20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44780906903452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view3D>
      <c:rotX val="30"/>
      <c:rotY val="207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6203514577631271"/>
          <c:w val="1"/>
          <c:h val="0.7083655006419171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rgbClr val="3399FF">
                  <a:alpha val="70000"/>
                </a:srgb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EE79-4FA8-8ADE-2B743D62186D}"/>
              </c:ext>
            </c:extLst>
          </c:dPt>
          <c:dPt>
            <c:idx val="1"/>
            <c:bubble3D val="0"/>
            <c:spPr>
              <a:solidFill>
                <a:schemeClr val="accent3"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E79-4FA8-8ADE-2B743D62186D}"/>
              </c:ext>
            </c:extLst>
          </c:dPt>
          <c:dPt>
            <c:idx val="2"/>
            <c:bubble3D val="0"/>
            <c:spPr>
              <a:solidFill>
                <a:schemeClr val="accent2"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15A-413E-8B10-3CBC9118499E}"/>
              </c:ext>
            </c:extLst>
          </c:dPt>
          <c:dPt>
            <c:idx val="3"/>
            <c:bubble3D val="0"/>
            <c:spPr>
              <a:solidFill>
                <a:schemeClr val="bg1">
                  <a:lumMod val="50000"/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15A-413E-8B10-3CBC9118499E}"/>
              </c:ext>
            </c:extLst>
          </c:dPt>
          <c:dLbls>
            <c:dLbl>
              <c:idx val="0"/>
              <c:layout>
                <c:manualLayout>
                  <c:x val="-3.2331332398252061E-2"/>
                  <c:y val="8.3264420895174607E-2"/>
                </c:manualLayout>
              </c:layout>
              <c:tx>
                <c:rich>
                  <a:bodyPr/>
                  <a:lstStyle/>
                  <a:p>
                    <a:fld id="{0BD56569-C8B4-4FA5-B602-BD74C3DBFD06}" type="CATEGORYNAME">
                      <a:rPr lang="el-GR" smtClean="0"/>
                      <a:pPr/>
                      <a:t>[CATEGORY NAME]</a:t>
                    </a:fld>
                    <a:r>
                      <a:rPr lang="el-GR" baseline="0" dirty="0"/>
                      <a:t> </a:t>
                    </a:r>
                    <a:fld id="{C95745CB-54CF-4EA9-93B6-719815BA219B}" type="VALUE">
                      <a:rPr lang="el-GR" baseline="0"/>
                      <a:pPr/>
                      <a:t>[VALUE]</a:t>
                    </a:fld>
                    <a:endParaRPr lang="el-G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E79-4FA8-8ADE-2B743D62186D}"/>
                </c:ext>
              </c:extLst>
            </c:dLbl>
            <c:dLbl>
              <c:idx val="1"/>
              <c:layout>
                <c:manualLayout>
                  <c:x val="7.4082625078694966E-2"/>
                  <c:y val="-8.652414895515165E-4"/>
                </c:manualLayout>
              </c:layout>
              <c:tx>
                <c:rich>
                  <a:bodyPr/>
                  <a:lstStyle/>
                  <a:p>
                    <a:fld id="{719B8CB1-BE9A-424F-9376-96E84DA14E45}" type="CATEGORYNAME">
                      <a:rPr lang="el-GR" smtClean="0"/>
                      <a:pPr/>
                      <a:t>[CATEGORY NAME]</a:t>
                    </a:fld>
                    <a:r>
                      <a:rPr lang="el-GR" baseline="0" dirty="0"/>
                      <a:t> </a:t>
                    </a:r>
                    <a:fld id="{45808FFE-3AD7-4F81-9FE9-A8E3B7F78D9F}" type="VALUE">
                      <a:rPr lang="el-GR" baseline="0"/>
                      <a:pPr/>
                      <a:t>[VALUE]</a:t>
                    </a:fld>
                    <a:endParaRPr lang="el-G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787119139540051"/>
                      <c:h val="0.183711869695609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E79-4FA8-8ADE-2B743D62186D}"/>
                </c:ext>
              </c:extLst>
            </c:dLbl>
            <c:dLbl>
              <c:idx val="2"/>
              <c:layout>
                <c:manualLayout>
                  <c:x val="1.4812734927600636E-2"/>
                  <c:y val="-7.5589272634986229E-2"/>
                </c:manualLayout>
              </c:layout>
              <c:tx>
                <c:rich>
                  <a:bodyPr/>
                  <a:lstStyle/>
                  <a:p>
                    <a:fld id="{BF329A9F-941F-4E60-AD95-67075DF3829F}" type="CATEGORYNAME">
                      <a:rPr lang="el-GR" smtClean="0"/>
                      <a:pPr/>
                      <a:t>[CATEGORY NAME]</a:t>
                    </a:fld>
                    <a:r>
                      <a:rPr lang="el-GR" baseline="0" dirty="0"/>
                      <a:t> </a:t>
                    </a:r>
                    <a:fld id="{29027E42-71ED-4EEE-BCF0-69C704C3B488}" type="VALUE">
                      <a:rPr lang="el-GR" baseline="0" dirty="0"/>
                      <a:pPr/>
                      <a:t>[VALUE]</a:t>
                    </a:fld>
                    <a:endParaRPr lang="el-G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15A-413E-8B10-3CBC9118499E}"/>
                </c:ext>
              </c:extLst>
            </c:dLbl>
            <c:dLbl>
              <c:idx val="3"/>
              <c:layout>
                <c:manualLayout>
                  <c:x val="-1.192228641262082E-2"/>
                  <c:y val="-5.1735249139851511E-3"/>
                </c:manualLayout>
              </c:layout>
              <c:tx>
                <c:rich>
                  <a:bodyPr/>
                  <a:lstStyle/>
                  <a:p>
                    <a:fld id="{4924DB56-1CC7-456A-A512-8FD0DB867F7F}" type="CATEGORYNAME">
                      <a:rPr lang="el-GR" smtClean="0"/>
                      <a:pPr/>
                      <a:t>[CATEGORY NAME]</a:t>
                    </a:fld>
                    <a:endParaRPr lang="el-GR" baseline="0"/>
                  </a:p>
                  <a:p>
                    <a:r>
                      <a:rPr lang="el-GR" baseline="0"/>
                      <a:t> </a:t>
                    </a:r>
                    <a:fld id="{21F77DFE-ADCF-4A4B-995D-27277EC1C767}" type="VALUE">
                      <a:rPr lang="el-GR" baseline="0"/>
                      <a:pPr/>
                      <a:t>[VALUE]</a:t>
                    </a:fld>
                    <a:endParaRPr lang="el-GR" baseline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15A-413E-8B10-3CBC91184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Προς τη σωστή</c:v>
                </c:pt>
                <c:pt idx="1">
                  <c:v>Ούτε-ούτε (αυθ.)</c:v>
                </c:pt>
                <c:pt idx="2">
                  <c:v>Προς τη λάθος</c:v>
                </c:pt>
                <c:pt idx="3">
                  <c:v>ΔΓ/ΔΑ (αυθ.)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36.700000000000003</c:v>
                </c:pt>
                <c:pt idx="1">
                  <c:v>5</c:v>
                </c:pt>
                <c:pt idx="2">
                  <c:v>55.9</c:v>
                </c:pt>
                <c:pt idx="3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79-4FA8-8ADE-2B743D6218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/>
              <a:t>Σύνολο</a:t>
            </a:r>
            <a:endParaRPr lang="en-US" sz="12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926355479710851E-2"/>
          <c:y val="0.14618557754405087"/>
          <c:w val="0.9680736445202891"/>
          <c:h val="0.82386861572036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50000"/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399FF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90C-490F-A67C-64BF956F0D2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90C-490F-A67C-64BF956F0D2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50000"/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90C-490F-A67C-64BF956F0D2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90C-490F-A67C-64BF956F0D2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>
                  <a:lumMod val="40000"/>
                  <a:lumOff val="60000"/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90C-490F-A67C-64BF956F0D26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90C-490F-A67C-64BF956F0D26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10000"/>
                  <a:alpha val="69804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90C-490F-A67C-64BF956F0D26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153-403F-BCF0-A1F0212CFA79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C90-4BE0-B3D2-0365DD5D5B5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ΝΕΑ  ΔΗΜΟΚΡΑΤΙΑ</c:v>
                </c:pt>
                <c:pt idx="1">
                  <c:v>ΣΥΡΙΖΑ</c:v>
                </c:pt>
                <c:pt idx="2">
                  <c:v>ΠΑΣΟΚ-ΚΙΝΗΜΑ  ΑΛΛΑΓΗΣ</c:v>
                </c:pt>
                <c:pt idx="3">
                  <c:v>Κ.Κ.Ε</c:v>
                </c:pt>
                <c:pt idx="4">
                  <c:v>ΕΛΛΗΝΙΚΗ  ΛΥΣΗ</c:v>
                </c:pt>
                <c:pt idx="5">
                  <c:v>ΜΕΡΑ 25</c:v>
                </c:pt>
                <c:pt idx="6">
                  <c:v>ΕΘΝΙΚΟ ΚΟΜΜΑ ΕΛΛΗΝΕΣ (κόμμα Κασιδιάρη)</c:v>
                </c:pt>
                <c:pt idx="7">
                  <c:v>ΆΛΛΟ</c:v>
                </c:pt>
                <c:pt idx="8">
                  <c:v>ΑΚΥΡΟ-ΛΕΥΚΟ</c:v>
                </c:pt>
                <c:pt idx="9">
                  <c:v>ΔΕ ΘΑ ΨΗΦΙΖΑ</c:v>
                </c:pt>
                <c:pt idx="10">
                  <c:v>ΔΕΝ ΕΧΩ ΑΠΟΦΑΣΙΣΕΙ</c:v>
                </c:pt>
                <c:pt idx="11">
                  <c:v>ΔΓ/ΔΑ</c:v>
                </c:pt>
              </c:strCache>
            </c:strRef>
          </c:cat>
          <c:val>
            <c:numRef>
              <c:f>Sheet1!$B$2:$B$13</c:f>
              <c:numCache>
                <c:formatCode>0.0</c:formatCode>
                <c:ptCount val="12"/>
                <c:pt idx="0">
                  <c:v>28.7</c:v>
                </c:pt>
                <c:pt idx="1">
                  <c:v>21.7</c:v>
                </c:pt>
                <c:pt idx="2">
                  <c:v>9.6999999999999993</c:v>
                </c:pt>
                <c:pt idx="3">
                  <c:v>4.7</c:v>
                </c:pt>
                <c:pt idx="4">
                  <c:v>3.5</c:v>
                </c:pt>
                <c:pt idx="5">
                  <c:v>2.8</c:v>
                </c:pt>
                <c:pt idx="6">
                  <c:v>2.7</c:v>
                </c:pt>
                <c:pt idx="7">
                  <c:v>4.9000000000000004</c:v>
                </c:pt>
                <c:pt idx="8">
                  <c:v>4.8</c:v>
                </c:pt>
                <c:pt idx="9">
                  <c:v>5.8</c:v>
                </c:pt>
                <c:pt idx="10">
                  <c:v>7.4</c:v>
                </c:pt>
                <c:pt idx="11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80-4ED6-BFFF-1579FA2D7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43"/>
        <c:axId val="757033168"/>
        <c:axId val="757034480"/>
      </c:barChart>
      <c:catAx>
        <c:axId val="7570331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57034480"/>
        <c:crosses val="autoZero"/>
        <c:auto val="1"/>
        <c:lblAlgn val="ctr"/>
        <c:lblOffset val="100"/>
        <c:noMultiLvlLbl val="0"/>
      </c:catAx>
      <c:valAx>
        <c:axId val="757034480"/>
        <c:scaling>
          <c:orientation val="minMax"/>
          <c:max val="6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75703316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2025527128414809E-2"/>
          <c:y val="0.1607862941289821"/>
          <c:w val="0.97376242443462024"/>
          <c:h val="0.574304500093199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ΝΔ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8FA9-430B-B8EA-301A48DBD2B4}"/>
              </c:ext>
            </c:extLst>
          </c:dPt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8FA9-430B-B8EA-301A48DBD2B4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8FA9-430B-B8EA-301A48DBD2B4}"/>
              </c:ext>
            </c:extLst>
          </c:dPt>
          <c:dPt>
            <c:idx val="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8FA9-430B-B8EA-301A48DBD2B4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29</c:v>
                </c:pt>
                <c:pt idx="1">
                  <c:v>29.3</c:v>
                </c:pt>
                <c:pt idx="2">
                  <c:v>28.9</c:v>
                </c:pt>
                <c:pt idx="3" formatCode="0.0">
                  <c:v>29.1</c:v>
                </c:pt>
                <c:pt idx="4">
                  <c:v>28.7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FA9-430B-B8EA-301A48DBD2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ΣΥΡΙΖΑ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20.6</c:v>
                </c:pt>
                <c:pt idx="1">
                  <c:v>20.7</c:v>
                </c:pt>
                <c:pt idx="2">
                  <c:v>20.9</c:v>
                </c:pt>
                <c:pt idx="3" formatCode="0.0">
                  <c:v>22.3</c:v>
                </c:pt>
                <c:pt idx="4">
                  <c:v>21.7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8FA9-430B-B8EA-301A48DBD2B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ΠΑΣΟΚ-Κίνημα Αλλαγής</c:v>
                </c:pt>
              </c:strCache>
            </c:strRef>
          </c:tx>
          <c:spPr>
            <a:ln w="2222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5B-4DBF-9333-B1FDB2AC02B5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35B-4DBF-9333-B1FDB2AC02B5}"/>
                </c:ext>
              </c:extLst>
            </c:dLbl>
            <c:dLbl>
              <c:idx val="4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35B-4DBF-9333-B1FDB2AC02B5}"/>
                </c:ext>
              </c:extLst>
            </c:dLbl>
            <c:dLbl>
              <c:idx val="4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5B-4DBF-9333-B1FDB2AC02B5}"/>
                </c:ext>
              </c:extLst>
            </c:dLbl>
            <c:dLbl>
              <c:idx val="4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35B-4DBF-9333-B1FDB2AC02B5}"/>
                </c:ext>
              </c:extLst>
            </c:dLbl>
            <c:dLbl>
              <c:idx val="4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35B-4DBF-9333-B1FDB2AC02B5}"/>
                </c:ext>
              </c:extLst>
            </c:dLbl>
            <c:dLbl>
              <c:idx val="4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35B-4DBF-9333-B1FDB2AC02B5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35B-4DBF-9333-B1FDB2AC02B5}"/>
                </c:ext>
              </c:extLst>
            </c:dLbl>
            <c:dLbl>
              <c:idx val="4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560-47E6-B205-E5E6D0CD0BD6}"/>
                </c:ext>
              </c:extLst>
            </c:dLbl>
            <c:dLbl>
              <c:idx val="48"/>
              <c:layout>
                <c:manualLayout>
                  <c:x val="-4.3012601974240304E-2"/>
                  <c:y val="4.58044686300146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C95-4492-BB0F-4BDFC5ED3F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12.2</c:v>
                </c:pt>
                <c:pt idx="1">
                  <c:v>11.9</c:v>
                </c:pt>
                <c:pt idx="2">
                  <c:v>11.3</c:v>
                </c:pt>
                <c:pt idx="3" formatCode="0.0">
                  <c:v>8.9</c:v>
                </c:pt>
                <c:pt idx="4">
                  <c:v>9.6999999999999993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35B-4DBF-9333-B1FDB2AC02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351944"/>
        <c:axId val="331354896"/>
      </c:lineChart>
      <c:catAx>
        <c:axId val="33135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54896"/>
        <c:crosses val="autoZero"/>
        <c:auto val="0"/>
        <c:lblAlgn val="ctr"/>
        <c:lblOffset val="100"/>
        <c:noMultiLvlLbl val="1"/>
      </c:catAx>
      <c:valAx>
        <c:axId val="331354896"/>
        <c:scaling>
          <c:orientation val="minMax"/>
          <c:max val="7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313519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562504624946488"/>
          <c:y val="0.91069804651824504"/>
          <c:w val="0.3987143159560898"/>
          <c:h val="7.04187918567126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779807251800496E-2"/>
          <c:y val="0.13953095382503317"/>
          <c:w val="0.9680736445202891"/>
          <c:h val="0.823868615720369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50000"/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399FF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90C-490F-A67C-64BF956F0D26}"/>
              </c:ext>
            </c:extLst>
          </c:dPt>
          <c:dPt>
            <c:idx val="1"/>
            <c:invertIfNegative val="0"/>
            <c:bubble3D val="0"/>
            <c:spPr>
              <a:solidFill>
                <a:srgbClr val="FF6699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90C-490F-A67C-64BF956F0D26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90C-490F-A67C-64BF956F0D26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90C-490F-A67C-64BF956F0D2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40000"/>
                  <a:lumOff val="60000"/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90C-490F-A67C-64BF956F0D26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>
                  <a:alpha val="7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90C-490F-A67C-64BF956F0D26}"/>
              </c:ext>
            </c:extLst>
          </c:dPt>
          <c:dPt>
            <c:idx val="6"/>
            <c:invertIfNegative val="0"/>
            <c:bubble3D val="0"/>
            <c:spPr>
              <a:solidFill>
                <a:srgbClr val="FF6600">
                  <a:alpha val="69804"/>
                </a:srgbClr>
              </a:solidFill>
              <a:ln>
                <a:solidFill>
                  <a:schemeClr val="tx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90C-490F-A67C-64BF956F0D26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>
                  <a:lumMod val="10000"/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153-403F-BCF0-A1F0212CFA79}"/>
              </c:ext>
            </c:extLst>
          </c:dPt>
          <c:dPt>
            <c:idx val="8"/>
            <c:invertIfNegative val="0"/>
            <c:bubble3D val="0"/>
            <c:spPr>
              <a:solidFill>
                <a:schemeClr val="bg1">
                  <a:lumMod val="65000"/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660-428B-9DEF-4B53FC36708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ΝΕΑ  ΔΗΜΟΚΡΑΤΙΑ</c:v>
                </c:pt>
                <c:pt idx="1">
                  <c:v>ΣΥΡΙΖΑ</c:v>
                </c:pt>
                <c:pt idx="2">
                  <c:v>ΠΑΣΟΚ-ΚΙΝΗΜΑ  ΑΛΛΑΓΗΣ</c:v>
                </c:pt>
                <c:pt idx="3">
                  <c:v>Κ.Κ.Ε</c:v>
                </c:pt>
                <c:pt idx="4">
                  <c:v>ΕΛΛΗΝΙΚΗ  ΛΥΣΗ</c:v>
                </c:pt>
                <c:pt idx="5">
                  <c:v>ΜΕΡΑ 25</c:v>
                </c:pt>
                <c:pt idx="6">
                  <c:v>ΑΝΤΑΡΣΥΑ</c:v>
                </c:pt>
                <c:pt idx="7">
                  <c:v>ΕΛΛΗΝΕΣ ΓΙΑ ΤΗΝ ΠΑΤΡΙΔΑ </c:v>
                </c:pt>
                <c:pt idx="8">
                  <c:v>ΑΛΛΟ</c:v>
                </c:pt>
              </c:strCache>
            </c:strRef>
          </c:cat>
          <c:val>
            <c:numRef>
              <c:f>Sheet1!$B$2:$B$10</c:f>
              <c:numCache>
                <c:formatCode>0.0</c:formatCode>
                <c:ptCount val="9"/>
                <c:pt idx="0">
                  <c:v>36.4</c:v>
                </c:pt>
                <c:pt idx="1">
                  <c:v>27.5</c:v>
                </c:pt>
                <c:pt idx="2">
                  <c:v>12.4</c:v>
                </c:pt>
                <c:pt idx="3">
                  <c:v>6</c:v>
                </c:pt>
                <c:pt idx="4">
                  <c:v>4.5</c:v>
                </c:pt>
                <c:pt idx="5">
                  <c:v>3.5</c:v>
                </c:pt>
                <c:pt idx="6">
                  <c:v>1.2</c:v>
                </c:pt>
                <c:pt idx="7">
                  <c:v>3.5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80-4ED6-BFFF-1579FA2D7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43"/>
        <c:axId val="757033168"/>
        <c:axId val="757034480"/>
      </c:barChart>
      <c:catAx>
        <c:axId val="7570331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57034480"/>
        <c:crosses val="autoZero"/>
        <c:auto val="1"/>
        <c:lblAlgn val="ctr"/>
        <c:lblOffset val="100"/>
        <c:noMultiLvlLbl val="0"/>
      </c:catAx>
      <c:valAx>
        <c:axId val="757034480"/>
        <c:scaling>
          <c:orientation val="minMax"/>
          <c:max val="7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75703316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/>
              <a:t>Σύνολο</a:t>
            </a:r>
            <a:endParaRPr lang="en-US" sz="12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9A4F-4D58-A0A0-EA779306130C}"/>
              </c:ext>
            </c:extLst>
          </c:dPt>
          <c:dPt>
            <c:idx val="1"/>
            <c:invertIfNegative val="0"/>
            <c:bubble3D val="0"/>
            <c:spPr>
              <a:solidFill>
                <a:srgbClr val="FF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9A4F-4D58-A0A0-EA779306130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A4F-4D58-A0A0-EA779306130C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A4F-4D58-A0A0-EA779306130C}"/>
              </c:ext>
            </c:extLst>
          </c:dPt>
          <c:dPt>
            <c:idx val="4"/>
            <c:invertIfNegative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15-4407-9427-2B388BE648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Η ΝΔ</c:v>
                </c:pt>
                <c:pt idx="1">
                  <c:v>Ο ΣΥΡΙΖΑ</c:v>
                </c:pt>
                <c:pt idx="2">
                  <c:v>ΤΟ ΠΑΣΟΚ-ΚΙΝΗΜΑ ΑΛΛΑΓΗΣ</c:v>
                </c:pt>
                <c:pt idx="3">
                  <c:v>Άλλο</c:v>
                </c:pt>
                <c:pt idx="4">
                  <c:v>ΔΓ/ΔΑ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70.3</c:v>
                </c:pt>
                <c:pt idx="1">
                  <c:v>16.399999999999999</c:v>
                </c:pt>
                <c:pt idx="2">
                  <c:v>3.5</c:v>
                </c:pt>
                <c:pt idx="3">
                  <c:v>1.8</c:v>
                </c:pt>
                <c:pt idx="4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4F-4D58-A0A0-EA77930613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137218799"/>
        <c:axId val="137229615"/>
      </c:barChart>
      <c:catAx>
        <c:axId val="13721879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229615"/>
        <c:crosses val="autoZero"/>
        <c:auto val="1"/>
        <c:lblAlgn val="ctr"/>
        <c:lblOffset val="100"/>
        <c:noMultiLvlLbl val="0"/>
      </c:catAx>
      <c:valAx>
        <c:axId val="137229615"/>
        <c:scaling>
          <c:orientation val="minMax"/>
          <c:max val="8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137218799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9596588033428383E-2"/>
          <c:y val="0.18374763915120546"/>
          <c:w val="0.96080682393314321"/>
          <c:h val="0.5803234825760101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ΝΔ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A73C-4BE4-B75D-E10ECF09D2C8}"/>
              </c:ext>
            </c:extLst>
          </c:dPt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A73C-4BE4-B75D-E10ECF09D2C8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A73C-4BE4-B75D-E10ECF09D2C8}"/>
              </c:ext>
            </c:extLst>
          </c:dPt>
          <c:dPt>
            <c:idx val="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A73C-4BE4-B75D-E10ECF09D2C8}"/>
              </c:ext>
            </c:extLst>
          </c:dPt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73C-4BE4-B75D-E10ECF09D2C8}"/>
                </c:ext>
              </c:extLst>
            </c:dLbl>
            <c:dLbl>
              <c:idx val="1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73C-4BE4-B75D-E10ECF09D2C8}"/>
                </c:ext>
              </c:extLst>
            </c:dLbl>
            <c:dLbl>
              <c:idx val="2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73C-4BE4-B75D-E10ECF09D2C8}"/>
                </c:ext>
              </c:extLst>
            </c:dLbl>
            <c:dLbl>
              <c:idx val="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73C-4BE4-B75D-E10ECF09D2C8}"/>
                </c:ext>
              </c:extLst>
            </c:dLbl>
            <c:dLbl>
              <c:idx val="4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73C-4BE4-B75D-E10ECF09D2C8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3C-4BE4-B75D-E10ECF09D2C8}"/>
                </c:ext>
              </c:extLst>
            </c:dLbl>
            <c:dLbl>
              <c:idx val="1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73C-4BE4-B75D-E10ECF09D2C8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73C-4BE4-B75D-E10ECF09D2C8}"/>
                </c:ext>
              </c:extLst>
            </c:dLbl>
            <c:dLbl>
              <c:idx val="3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73C-4BE4-B75D-E10ECF09D2C8}"/>
                </c:ext>
              </c:extLst>
            </c:dLbl>
            <c:dLbl>
              <c:idx val="4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73C-4BE4-B75D-E10ECF09D2C8}"/>
                </c:ext>
              </c:extLst>
            </c:dLbl>
            <c:dLbl>
              <c:idx val="4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73C-4BE4-B75D-E10ECF09D2C8}"/>
                </c:ext>
              </c:extLst>
            </c:dLbl>
            <c:dLbl>
              <c:idx val="5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73C-4BE4-B75D-E10ECF09D2C8}"/>
                </c:ext>
              </c:extLst>
            </c:dLbl>
            <c:dLbl>
              <c:idx val="6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73C-4BE4-B75D-E10ECF09D2C8}"/>
                </c:ext>
              </c:extLst>
            </c:dLbl>
            <c:dLbl>
              <c:idx val="7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73C-4BE4-B75D-E10ECF09D2C8}"/>
                </c:ext>
              </c:extLst>
            </c:dLbl>
            <c:dLbl>
              <c:idx val="7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73C-4BE4-B75D-E10ECF09D2C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70</c:v>
                </c:pt>
                <c:pt idx="1">
                  <c:v>68</c:v>
                </c:pt>
                <c:pt idx="2">
                  <c:v>68</c:v>
                </c:pt>
                <c:pt idx="3">
                  <c:v>69</c:v>
                </c:pt>
                <c:pt idx="4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A73C-4BE4-B75D-E10ECF09D2C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ΣΥΡΙΖΑ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A73C-4BE4-B75D-E10ECF09D2C8}"/>
                </c:ext>
              </c:extLst>
            </c:dLbl>
            <c:dLbl>
              <c:idx val="1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656-41D3-AEA0-6AC25E4EC398}"/>
                </c:ext>
              </c:extLst>
            </c:dLbl>
            <c:dLbl>
              <c:idx val="2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E52-4B24-A20E-62E3554BAE13}"/>
                </c:ext>
              </c:extLst>
            </c:dLbl>
            <c:dLbl>
              <c:idx val="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73C-4BE4-B75D-E10ECF09D2C8}"/>
                </c:ext>
              </c:extLst>
            </c:dLbl>
            <c:dLbl>
              <c:idx val="4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F63-4A1D-8DD7-B9E9816BD87B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73C-4BE4-B75D-E10ECF09D2C8}"/>
                </c:ext>
              </c:extLst>
            </c:dLbl>
            <c:dLbl>
              <c:idx val="1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A73C-4BE4-B75D-E10ECF09D2C8}"/>
                </c:ext>
              </c:extLst>
            </c:dLbl>
            <c:dLbl>
              <c:idx val="2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73C-4BE4-B75D-E10ECF09D2C8}"/>
                </c:ext>
              </c:extLst>
            </c:dLbl>
            <c:dLbl>
              <c:idx val="4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A73C-4BE4-B75D-E10ECF09D2C8}"/>
                </c:ext>
              </c:extLst>
            </c:dLbl>
            <c:dLbl>
              <c:idx val="4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73C-4BE4-B75D-E10ECF09D2C8}"/>
                </c:ext>
              </c:extLst>
            </c:dLbl>
            <c:dLbl>
              <c:idx val="50"/>
              <c:layout>
                <c:manualLayout>
                  <c:x val="-3.2059025790383347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73C-4BE4-B75D-E10ECF09D2C8}"/>
                </c:ext>
              </c:extLst>
            </c:dLbl>
            <c:dLbl>
              <c:idx val="55"/>
              <c:layout>
                <c:manualLayout>
                  <c:x val="-2.5361457728325546E-2"/>
                  <c:y val="4.4613574354171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73C-4BE4-B75D-E10ECF09D2C8}"/>
                </c:ext>
              </c:extLst>
            </c:dLbl>
            <c:dLbl>
              <c:idx val="5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A73C-4BE4-B75D-E10ECF09D2C8}"/>
                </c:ext>
              </c:extLst>
            </c:dLbl>
            <c:dLbl>
              <c:idx val="6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A73C-4BE4-B75D-E10ECF09D2C8}"/>
                </c:ext>
              </c:extLst>
            </c:dLbl>
            <c:dLbl>
              <c:idx val="6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73C-4BE4-B75D-E10ECF09D2C8}"/>
                </c:ext>
              </c:extLst>
            </c:dLbl>
            <c:dLbl>
              <c:idx val="7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A73C-4BE4-B75D-E10ECF09D2C8}"/>
                </c:ext>
              </c:extLst>
            </c:dLbl>
            <c:dLbl>
              <c:idx val="7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A73C-4BE4-B75D-E10ECF09D2C8}"/>
                </c:ext>
              </c:extLst>
            </c:dLbl>
            <c:dLbl>
              <c:idx val="72"/>
              <c:layout>
                <c:manualLayout>
                  <c:x val="-7.3801223211485648E-2"/>
                  <c:y val="-0.135037539838524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A73C-4BE4-B75D-E10ECF09D2C8}"/>
                </c:ext>
              </c:extLst>
            </c:dLbl>
            <c:dLbl>
              <c:idx val="7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A73C-4BE4-B75D-E10ECF09D2C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16</c:v>
                </c:pt>
                <c:pt idx="1">
                  <c:v>15</c:v>
                </c:pt>
                <c:pt idx="2">
                  <c:v>18</c:v>
                </c:pt>
                <c:pt idx="3">
                  <c:v>16</c:v>
                </c:pt>
                <c:pt idx="4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2-A73C-4BE4-B75D-E10ECF09D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351944"/>
        <c:axId val="331354896"/>
      </c:lineChart>
      <c:dateAx>
        <c:axId val="33135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54896"/>
        <c:crosses val="autoZero"/>
        <c:auto val="1"/>
        <c:lblOffset val="100"/>
        <c:baseTimeUnit val="months"/>
      </c:dateAx>
      <c:valAx>
        <c:axId val="3313548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313519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393643691666129"/>
          <c:y val="0.86618894196941076"/>
          <c:w val="0.21787492186614507"/>
          <c:h val="0.116174128800503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490275045765159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06971228558875"/>
          <c:y val="0.10295207312181885"/>
          <c:w val="0.70252779967663148"/>
          <c:h val="0.831546024076420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399FF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Μητσοτάκης Κυριάκος</c:v>
                </c:pt>
                <c:pt idx="1">
                  <c:v>Τσίπρας Αλέξης</c:v>
                </c:pt>
                <c:pt idx="2">
                  <c:v>Ανδρουλάκης Νίκος</c:v>
                </c:pt>
                <c:pt idx="3">
                  <c:v>Κουτσούμπας Δημήτρης</c:v>
                </c:pt>
                <c:pt idx="4">
                  <c:v>Βαρουφάκης Γιανης</c:v>
                </c:pt>
                <c:pt idx="5">
                  <c:v>Βελόπουλος Κυριάκος</c:v>
                </c:pt>
                <c:pt idx="6">
                  <c:v>Άλλος</c:v>
                </c:pt>
                <c:pt idx="7">
                  <c:v>Κανένας</c:v>
                </c:pt>
                <c:pt idx="8">
                  <c:v>ΔΓ/ΔΑ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36.5</c:v>
                </c:pt>
                <c:pt idx="1">
                  <c:v>17.5</c:v>
                </c:pt>
                <c:pt idx="2">
                  <c:v>5.5</c:v>
                </c:pt>
                <c:pt idx="3">
                  <c:v>2.4</c:v>
                </c:pt>
                <c:pt idx="4">
                  <c:v>2</c:v>
                </c:pt>
                <c:pt idx="5">
                  <c:v>1.7</c:v>
                </c:pt>
                <c:pt idx="6">
                  <c:v>1.9</c:v>
                </c:pt>
                <c:pt idx="7">
                  <c:v>28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A-4098-93E7-E2C084853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10722928"/>
        <c:axId val="510721288"/>
      </c:barChart>
      <c:catAx>
        <c:axId val="510722928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721288"/>
        <c:crosses val="autoZero"/>
        <c:auto val="1"/>
        <c:lblAlgn val="ctr"/>
        <c:lblOffset val="100"/>
        <c:noMultiLvlLbl val="0"/>
      </c:catAx>
      <c:valAx>
        <c:axId val="510721288"/>
        <c:scaling>
          <c:orientation val="minMax"/>
          <c:max val="70"/>
        </c:scaling>
        <c:delete val="1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5107229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Μητσοτάκης Κυριάκος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186F-4AB0-9FFC-B5C8D8FB2115}"/>
              </c:ext>
            </c:extLst>
          </c:dPt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186F-4AB0-9FFC-B5C8D8FB2115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186F-4AB0-9FFC-B5C8D8FB2115}"/>
              </c:ext>
            </c:extLst>
          </c:dPt>
          <c:dPt>
            <c:idx val="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186F-4AB0-9FFC-B5C8D8FB211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399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</c:v>
                </c:pt>
                <c:pt idx="1">
                  <c:v>37</c:v>
                </c:pt>
                <c:pt idx="2">
                  <c:v>37</c:v>
                </c:pt>
                <c:pt idx="3">
                  <c:v>36</c:v>
                </c:pt>
                <c:pt idx="4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86F-4AB0-9FFC-B5C8D8FB21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Τσίπρας Αλέξης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16</c:v>
                </c:pt>
                <c:pt idx="1">
                  <c:v>17</c:v>
                </c:pt>
                <c:pt idx="2">
                  <c:v>17</c:v>
                </c:pt>
                <c:pt idx="3">
                  <c:v>18</c:v>
                </c:pt>
                <c:pt idx="4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86F-4AB0-9FFC-B5C8D8FB21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351944"/>
        <c:axId val="331354896"/>
      </c:lineChart>
      <c:catAx>
        <c:axId val="33135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54896"/>
        <c:crosses val="autoZero"/>
        <c:auto val="0"/>
        <c:lblAlgn val="ctr"/>
        <c:lblOffset val="100"/>
        <c:noMultiLvlLbl val="0"/>
      </c:catAx>
      <c:valAx>
        <c:axId val="3313548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313519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</a:t>
            </a:r>
            <a:r>
              <a:rPr lang="el-GR" sz="1200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στοιχεία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40869599874890655"/>
          <c:y val="5.344524009116832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664612658620995E-2"/>
          <c:y val="0.11750209572673743"/>
          <c:w val="0.92770682321050557"/>
          <c:h val="0.6350927338039881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Προς τη σωστή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552D-48F6-8837-481C8CADD869}"/>
              </c:ext>
            </c:extLst>
          </c:dPt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552D-48F6-8837-481C8CADD869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552D-48F6-8837-481C8CADD869}"/>
              </c:ext>
            </c:extLst>
          </c:dPt>
          <c:dPt>
            <c:idx val="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552D-48F6-8837-481C8CADD869}"/>
              </c:ext>
            </c:extLst>
          </c:dPt>
          <c:dLbls>
            <c:dLbl>
              <c:idx val="0"/>
              <c:layout>
                <c:manualLayout>
                  <c:x val="-2.3942961990862252E-2"/>
                  <c:y val="9.1839079424009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52D-48F6-8837-481C8CADD869}"/>
                </c:ext>
              </c:extLst>
            </c:dLbl>
            <c:dLbl>
              <c:idx val="1"/>
              <c:layout>
                <c:manualLayout>
                  <c:x val="-2.8572591620491881E-2"/>
                  <c:y val="6.8950835330798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52D-48F6-8837-481C8CADD869}"/>
                </c:ext>
              </c:extLst>
            </c:dLbl>
            <c:dLbl>
              <c:idx val="2"/>
              <c:layout>
                <c:manualLayout>
                  <c:x val="-2.2399752114319042E-2"/>
                  <c:y val="6.32287743074953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52D-48F6-8837-481C8CADD869}"/>
                </c:ext>
              </c:extLst>
            </c:dLbl>
            <c:dLbl>
              <c:idx val="3"/>
              <c:layout>
                <c:manualLayout>
                  <c:x val="-3.4745431126664839E-2"/>
                  <c:y val="9.1721415288949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52D-48F6-8837-481C8CADD869}"/>
                </c:ext>
              </c:extLst>
            </c:dLbl>
            <c:dLbl>
              <c:idx val="4"/>
              <c:layout>
                <c:manualLayout>
                  <c:x val="-3.1659011373578301E-2"/>
                  <c:y val="0.1261714455638257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C85-4973-B6AC-48C05735D2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</c:v>
                </c:pt>
                <c:pt idx="1">
                  <c:v>38</c:v>
                </c:pt>
                <c:pt idx="2">
                  <c:v>36</c:v>
                </c:pt>
                <c:pt idx="3">
                  <c:v>36</c:v>
                </c:pt>
                <c:pt idx="4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52D-48F6-8837-481C8CADD8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Προς τη λάθος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4683702731602993E-2"/>
                  <c:y val="-6.89508353307982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A23-469D-A076-E70E87E5020B}"/>
                </c:ext>
              </c:extLst>
            </c:dLbl>
            <c:dLbl>
              <c:idx val="1"/>
              <c:layout>
                <c:manualLayout>
                  <c:x val="-2.0856542237775832E-2"/>
                  <c:y val="-7.46728963541009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A23-469D-A076-E70E87E5020B}"/>
                </c:ext>
              </c:extLst>
            </c:dLbl>
            <c:dLbl>
              <c:idx val="2"/>
              <c:layout>
                <c:manualLayout>
                  <c:x val="-2.3942961990862311E-2"/>
                  <c:y val="-6.89508353307982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52D-48F6-8837-481C8CADD869}"/>
                </c:ext>
              </c:extLst>
            </c:dLbl>
            <c:dLbl>
              <c:idx val="3"/>
              <c:layout>
                <c:manualLayout>
                  <c:x val="-3.2060245941479534E-2"/>
                  <c:y val="-8.16475030187251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52D-48F6-8837-481C8CADD869}"/>
                </c:ext>
              </c:extLst>
            </c:dLbl>
            <c:dLbl>
              <c:idx val="4"/>
              <c:layout>
                <c:manualLayout>
                  <c:x val="-3.0115797837586538E-2"/>
                  <c:y val="-7.34813135240865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C85-4973-B6AC-48C05735D2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56</c:v>
                </c:pt>
                <c:pt idx="1">
                  <c:v>55</c:v>
                </c:pt>
                <c:pt idx="2">
                  <c:v>56</c:v>
                </c:pt>
                <c:pt idx="3">
                  <c:v>56</c:v>
                </c:pt>
                <c:pt idx="4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52D-48F6-8837-481C8CADD8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351944"/>
        <c:axId val="331354896"/>
      </c:lineChart>
      <c:dateAx>
        <c:axId val="33135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54896"/>
        <c:crosses val="autoZero"/>
        <c:auto val="1"/>
        <c:lblOffset val="100"/>
        <c:baseTimeUnit val="months"/>
      </c:dateAx>
      <c:valAx>
        <c:axId val="331354896"/>
        <c:scaling>
          <c:orientation val="minMax"/>
          <c:max val="80"/>
          <c:min val="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313519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06971228558875"/>
          <c:y val="9.0270272999969703E-2"/>
          <c:w val="0.68356474664285882"/>
          <c:h val="0.844227956153019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Δεκ-22</c:v>
                </c:pt>
              </c:strCache>
            </c:strRef>
          </c:tx>
          <c:spPr>
            <a:solidFill>
              <a:srgbClr val="3399FF">
                <a:alpha val="7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Ακρίβεια</c:v>
                </c:pt>
                <c:pt idx="1">
                  <c:v>Οικονομία</c:v>
                </c:pt>
                <c:pt idx="2">
                  <c:v>Εξωτερική πολιτική-Ελληνοτουρκικές σχέσεις</c:v>
                </c:pt>
                <c:pt idx="3">
                  <c:v>Ανεργία</c:v>
                </c:pt>
                <c:pt idx="4">
                  <c:v>Πολιτικοί-Πολιτικό σύστημα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32</c:v>
                </c:pt>
                <c:pt idx="1">
                  <c:v>29</c:v>
                </c:pt>
                <c:pt idx="2">
                  <c:v>7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A-4098-93E7-E2C084853A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Ιαν-23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Ακρίβεια</c:v>
                </c:pt>
                <c:pt idx="1">
                  <c:v>Οικονομία</c:v>
                </c:pt>
                <c:pt idx="2">
                  <c:v>Εξωτερική πολιτική-Ελληνοτουρκικές σχέσεις</c:v>
                </c:pt>
                <c:pt idx="3">
                  <c:v>Ανεργία</c:v>
                </c:pt>
                <c:pt idx="4">
                  <c:v>Πολιτικοί-Πολιτικό σύστημα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32</c:v>
                </c:pt>
                <c:pt idx="1">
                  <c:v>29.7</c:v>
                </c:pt>
                <c:pt idx="2">
                  <c:v>7.7</c:v>
                </c:pt>
                <c:pt idx="3">
                  <c:v>7.3</c:v>
                </c:pt>
                <c:pt idx="4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FF-4F9C-AC4F-5D8DAEB202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10722928"/>
        <c:axId val="510721288"/>
      </c:barChart>
      <c:catAx>
        <c:axId val="510722928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721288"/>
        <c:crosses val="autoZero"/>
        <c:auto val="1"/>
        <c:lblAlgn val="ctr"/>
        <c:lblOffset val="100"/>
        <c:noMultiLvlLbl val="0"/>
      </c:catAx>
      <c:valAx>
        <c:axId val="510721288"/>
        <c:scaling>
          <c:orientation val="minMax"/>
          <c:max val="70"/>
        </c:scaling>
        <c:delete val="1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5107229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371801127095714"/>
          <c:y val="0.81554161380046974"/>
          <c:w val="0.10818200661967621"/>
          <c:h val="0.104178077912719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461104493655537E-2"/>
          <c:y val="0.23497097339848466"/>
          <c:w val="0.93167045278111482"/>
          <c:h val="0.617725833030821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Κυβέρνηση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E79-4FA8-8ADE-2B743D62186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EE79-4FA8-8ADE-2B743D62186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15A-413E-8B10-3CBC9118499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15A-413E-8B10-3CBC9118499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Θετική</c:v>
                </c:pt>
                <c:pt idx="1">
                  <c:v>Ούτε-ούτε (αυθ.)</c:v>
                </c:pt>
                <c:pt idx="2">
                  <c:v>Αρνητική</c:v>
                </c:pt>
                <c:pt idx="3">
                  <c:v>ΔΓ/ΔΑ (αυθ.)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38</c:v>
                </c:pt>
                <c:pt idx="1">
                  <c:v>5</c:v>
                </c:pt>
                <c:pt idx="2">
                  <c:v>56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79-4FA8-8ADE-2B743D6218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Αξ. Αντιπολίτευση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2.112386443635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A0B-4EB1-997D-7F95487D99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Θετική</c:v>
                </c:pt>
                <c:pt idx="1">
                  <c:v>Ούτε-ούτε (αυθ.)</c:v>
                </c:pt>
                <c:pt idx="2">
                  <c:v>Αρνητική</c:v>
                </c:pt>
                <c:pt idx="3">
                  <c:v>ΔΓ/ΔΑ (αυθ.)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18</c:v>
                </c:pt>
                <c:pt idx="1">
                  <c:v>7</c:v>
                </c:pt>
                <c:pt idx="2">
                  <c:v>72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28-48D6-8542-6671887FE1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331351944"/>
        <c:axId val="331354896"/>
      </c:barChart>
      <c:catAx>
        <c:axId val="33135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54896"/>
        <c:crosses val="autoZero"/>
        <c:auto val="1"/>
        <c:lblAlgn val="ctr"/>
        <c:lblOffset val="100"/>
        <c:noMultiLvlLbl val="0"/>
      </c:catAx>
      <c:valAx>
        <c:axId val="331354896"/>
        <c:scaling>
          <c:orientation val="minMax"/>
          <c:max val="90"/>
          <c:min val="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3313519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568918174513613"/>
          <c:y val="0.13599768430687628"/>
          <c:w val="0.52528395045827381"/>
          <c:h val="0.104356880204818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στοιχεία-Θετική Αξιολόγηση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33035426038730581"/>
          <c:y val="3.1685796654528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5426512224296274E-2"/>
          <c:y val="0.16505680365160097"/>
          <c:w val="0.95168962677383706"/>
          <c:h val="0.5671495631975709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Κυβέρνηση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4308-4A54-9D60-13988E815D37}"/>
              </c:ext>
            </c:extLst>
          </c:dPt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4308-4A54-9D60-13988E815D37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4308-4A54-9D60-13988E815D37}"/>
              </c:ext>
            </c:extLst>
          </c:dPt>
          <c:dPt>
            <c:idx val="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4308-4A54-9D60-13988E815D37}"/>
              </c:ext>
            </c:extLst>
          </c:dPt>
          <c:dLbls>
            <c:dLbl>
              <c:idx val="15"/>
              <c:layout>
                <c:manualLayout>
                  <c:x val="-3.2059025790383347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08-4A54-9D60-13988E815D37}"/>
                </c:ext>
              </c:extLst>
            </c:dLbl>
            <c:dLbl>
              <c:idx val="16"/>
              <c:layout>
                <c:manualLayout>
                  <c:x val="-3.4291548477735946E-2"/>
                  <c:y val="5.55015206688799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08-4A54-9D60-13988E815D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399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39</c:v>
                </c:pt>
                <c:pt idx="1">
                  <c:v>40</c:v>
                </c:pt>
                <c:pt idx="2">
                  <c:v>39</c:v>
                </c:pt>
                <c:pt idx="3">
                  <c:v>37</c:v>
                </c:pt>
                <c:pt idx="4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308-4A54-9D60-13988E815D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Αξ. Αντιπολίτευση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286337964595684E-2"/>
                  <c:y val="5.7919307669501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1CC-4DF1-BF9E-D8A8F9371BC3}"/>
                </c:ext>
              </c:extLst>
            </c:dLbl>
            <c:dLbl>
              <c:idx val="1"/>
              <c:layout>
                <c:manualLayout>
                  <c:x val="-2.4828989187025311E-2"/>
                  <c:y val="6.32002737785894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1CC-4DF1-BF9E-D8A8F9371BC3}"/>
                </c:ext>
              </c:extLst>
            </c:dLbl>
            <c:dLbl>
              <c:idx val="2"/>
              <c:layout>
                <c:manualLayout>
                  <c:x val="-2.1015012353380869E-2"/>
                  <c:y val="4.73573754513250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1CC-4DF1-BF9E-D8A8F9371BC3}"/>
                </c:ext>
              </c:extLst>
            </c:dLbl>
            <c:dLbl>
              <c:idx val="3"/>
              <c:layout>
                <c:manualLayout>
                  <c:x val="-2.9856553636897487E-2"/>
                  <c:y val="5.34576014240611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1CC-4DF1-BF9E-D8A8F9371BC3}"/>
                </c:ext>
              </c:extLst>
            </c:dLbl>
            <c:dLbl>
              <c:idx val="4"/>
              <c:layout>
                <c:manualLayout>
                  <c:x val="-2.610031479824031E-2"/>
                  <c:y val="5.7919307669501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1CC-4DF1-BF9E-D8A8F9371BC3}"/>
                </c:ext>
              </c:extLst>
            </c:dLbl>
            <c:dLbl>
              <c:idx val="15"/>
              <c:layout>
                <c:manualLayout>
                  <c:x val="-3.2059025790383347E-2"/>
                  <c:y val="-0.1371606893698922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08-4A54-9D60-13988E815D37}"/>
                </c:ext>
              </c:extLst>
            </c:dLbl>
            <c:dLbl>
              <c:idx val="16"/>
              <c:layout>
                <c:manualLayout>
                  <c:x val="-3.4291548477735946E-2"/>
                  <c:y val="-7.72769846389939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308-4A54-9D60-13988E815D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16</c:v>
                </c:pt>
                <c:pt idx="1">
                  <c:v>17</c:v>
                </c:pt>
                <c:pt idx="2">
                  <c:v>17</c:v>
                </c:pt>
                <c:pt idx="3">
                  <c:v>18</c:v>
                </c:pt>
                <c:pt idx="4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308-4A54-9D60-13988E815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351944"/>
        <c:axId val="331354896"/>
      </c:lineChart>
      <c:dateAx>
        <c:axId val="33135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54896"/>
        <c:crosses val="autoZero"/>
        <c:auto val="1"/>
        <c:lblOffset val="100"/>
        <c:baseTimeUnit val="months"/>
      </c:dateAx>
      <c:valAx>
        <c:axId val="3313548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313519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2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dirty="0">
                <a:solidFill>
                  <a:srgbClr val="FF0000"/>
                </a:solidFill>
              </a:rPr>
              <a:t>Οι 4 υψηλότερες</a:t>
            </a:r>
            <a:r>
              <a:rPr lang="el-GR" sz="1200" b="1" baseline="0" dirty="0">
                <a:solidFill>
                  <a:srgbClr val="FF0000"/>
                </a:solidFill>
              </a:rPr>
              <a:t> επιδόσεις της Κυβέρνησης</a:t>
            </a:r>
            <a:endParaRPr lang="en-US" sz="1200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1429245283018869"/>
          <c:y val="8.21637295753412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2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1617424973222542E-2"/>
          <c:y val="4.5254862254362309E-2"/>
          <c:w val="0.98204579776865608"/>
          <c:h val="0.802619574256059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Μάλλον θετικές</c:v>
                </c:pt>
              </c:strCache>
            </c:strRef>
          </c:tx>
          <c:spPr>
            <a:solidFill>
              <a:srgbClr val="3399FF">
                <a:alpha val="60000"/>
              </a:srgb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προσέλκυση τουρισμού</c:v>
                </c:pt>
                <c:pt idx="1">
                  <c:v>Στον ψηφιακό μετασχηματισμό του κράτους</c:v>
                </c:pt>
                <c:pt idx="2">
                  <c:v>Στην αμυντική θωράκιση της χώρας</c:v>
                </c:pt>
                <c:pt idx="3">
                  <c:v>Στην εξωτερική πολιτική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71</c:v>
                </c:pt>
                <c:pt idx="1">
                  <c:v>65</c:v>
                </c:pt>
                <c:pt idx="2">
                  <c:v>60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23-479B-91E2-1BA670A51D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Ούτε-ούτε  (αυθ.)</c:v>
                </c:pt>
              </c:strCache>
            </c:strRef>
          </c:tx>
          <c:spPr>
            <a:solidFill>
              <a:schemeClr val="accent3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προσέλκυση τουρισμού</c:v>
                </c:pt>
                <c:pt idx="1">
                  <c:v>Στον ψηφιακό μετασχηματισμό του κράτους</c:v>
                </c:pt>
                <c:pt idx="2">
                  <c:v>Στην αμυντική θωράκιση της χώρας</c:v>
                </c:pt>
                <c:pt idx="3">
                  <c:v>Στην εξωτερική πολιτική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12</c:v>
                </c:pt>
                <c:pt idx="1">
                  <c:v>11</c:v>
                </c:pt>
                <c:pt idx="2">
                  <c:v>11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23-479B-91E2-1BA670A51D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Μάλλον αρνητικές</c:v>
                </c:pt>
              </c:strCache>
            </c:strRef>
          </c:tx>
          <c:spPr>
            <a:solidFill>
              <a:schemeClr val="accent2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προσέλκυση τουρισμού</c:v>
                </c:pt>
                <c:pt idx="1">
                  <c:v>Στον ψηφιακό μετασχηματισμό του κράτους</c:v>
                </c:pt>
                <c:pt idx="2">
                  <c:v>Στην αμυντική θωράκιση της χώρας</c:v>
                </c:pt>
                <c:pt idx="3">
                  <c:v>Στην εξωτερική πολιτική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15</c:v>
                </c:pt>
                <c:pt idx="1">
                  <c:v>16</c:v>
                </c:pt>
                <c:pt idx="2">
                  <c:v>24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23-479B-91E2-1BA670A51D9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ΔΓ/ΔΑ (αυθ.)</c:v>
                </c:pt>
              </c:strCache>
            </c:strRef>
          </c:tx>
          <c:spPr>
            <a:solidFill>
              <a:schemeClr val="bg1">
                <a:lumMod val="50000"/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προσέλκυση τουρισμού</c:v>
                </c:pt>
                <c:pt idx="1">
                  <c:v>Στον ψηφιακό μετασχηματισμό του κράτους</c:v>
                </c:pt>
                <c:pt idx="2">
                  <c:v>Στην αμυντική θωράκιση της χώρας</c:v>
                </c:pt>
                <c:pt idx="3">
                  <c:v>Στην εξωτερική πολιτική</c:v>
                </c:pt>
              </c:strCache>
            </c:strRef>
          </c:cat>
          <c:val>
            <c:numRef>
              <c:f>Sheet1!$E$2:$E$5</c:f>
              <c:numCache>
                <c:formatCode>0</c:formatCode>
                <c:ptCount val="4"/>
                <c:pt idx="0">
                  <c:v>2</c:v>
                </c:pt>
                <c:pt idx="1">
                  <c:v>8</c:v>
                </c:pt>
                <c:pt idx="2">
                  <c:v>5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23-479B-91E2-1BA670A51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867094136"/>
        <c:axId val="867096432"/>
      </c:barChart>
      <c:catAx>
        <c:axId val="867094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7096432"/>
        <c:crosses val="autoZero"/>
        <c:auto val="1"/>
        <c:lblAlgn val="ctr"/>
        <c:lblOffset val="100"/>
        <c:noMultiLvlLbl val="0"/>
      </c:catAx>
      <c:valAx>
        <c:axId val="86709643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867094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5308089436933586E-2"/>
          <c:y val="7.9151994835132328E-2"/>
          <c:w val="0.92215216906848907"/>
          <c:h val="5.28064221820471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2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l-GR" sz="1200" b="1" dirty="0">
                <a:solidFill>
                  <a:srgbClr val="FF0000"/>
                </a:solidFill>
              </a:rPr>
              <a:t>Οι 4 χαμηλότερες</a:t>
            </a:r>
            <a:r>
              <a:rPr lang="el-GR" sz="1200" b="1" baseline="0" dirty="0">
                <a:solidFill>
                  <a:srgbClr val="FF0000"/>
                </a:solidFill>
              </a:rPr>
              <a:t> επιδόσεις της Κυβέρνησης</a:t>
            </a:r>
            <a:endParaRPr lang="en-US" sz="1200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9361720029038724"/>
          <c:y val="2.62713632238762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2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1617424973222542E-2"/>
          <c:y val="4.5254862254362309E-2"/>
          <c:w val="0.98204579776865608"/>
          <c:h val="0.802619574256059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Μάλλον θετικές</c:v>
                </c:pt>
              </c:strCache>
            </c:strRef>
          </c:tx>
          <c:spPr>
            <a:solidFill>
              <a:srgbClr val="3399FF">
                <a:alpha val="60000"/>
              </a:srgb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παιδεία</c:v>
                </c:pt>
                <c:pt idx="1">
                  <c:v>Στην εγκληματικότητα </c:v>
                </c:pt>
                <c:pt idx="2">
                  <c:v>Στην αντιμετώπιση του πληθωρισμού</c:v>
                </c:pt>
                <c:pt idx="3">
                  <c:v>Στην αντιμετώπιση της διαφθοράς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22</c:v>
                </c:pt>
                <c:pt idx="1">
                  <c:v>21</c:v>
                </c:pt>
                <c:pt idx="2">
                  <c:v>20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3F-4C35-A3AC-339F6CB9B1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Ούτε-ούτε  (αυθ.)</c:v>
                </c:pt>
              </c:strCache>
            </c:strRef>
          </c:tx>
          <c:spPr>
            <a:solidFill>
              <a:schemeClr val="accent3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παιδεία</c:v>
                </c:pt>
                <c:pt idx="1">
                  <c:v>Στην εγκληματικότητα </c:v>
                </c:pt>
                <c:pt idx="2">
                  <c:v>Στην αντιμετώπιση του πληθωρισμού</c:v>
                </c:pt>
                <c:pt idx="3">
                  <c:v>Στην αντιμετώπιση της διαφθοράς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11</c:v>
                </c:pt>
                <c:pt idx="1">
                  <c:v>12</c:v>
                </c:pt>
                <c:pt idx="2">
                  <c:v>11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3F-4C35-A3AC-339F6CB9B19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Μάλλον αρνητικές</c:v>
                </c:pt>
              </c:strCache>
            </c:strRef>
          </c:tx>
          <c:spPr>
            <a:solidFill>
              <a:schemeClr val="accent2"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παιδεία</c:v>
                </c:pt>
                <c:pt idx="1">
                  <c:v>Στην εγκληματικότητα </c:v>
                </c:pt>
                <c:pt idx="2">
                  <c:v>Στην αντιμετώπιση του πληθωρισμού</c:v>
                </c:pt>
                <c:pt idx="3">
                  <c:v>Στην αντιμετώπιση της διαφθοράς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64</c:v>
                </c:pt>
                <c:pt idx="1">
                  <c:v>65</c:v>
                </c:pt>
                <c:pt idx="2">
                  <c:v>65</c:v>
                </c:pt>
                <c:pt idx="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3F-4C35-A3AC-339F6CB9B19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ΔΓ/ΔΑ (αυθ.)</c:v>
                </c:pt>
              </c:strCache>
            </c:strRef>
          </c:tx>
          <c:spPr>
            <a:solidFill>
              <a:schemeClr val="bg1">
                <a:lumMod val="50000"/>
                <a:alpha val="60000"/>
              </a:schemeClr>
            </a:solidFill>
            <a:ln w="9525" cap="flat" cmpd="sng" algn="ctr">
              <a:noFill/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Στην παιδεία</c:v>
                </c:pt>
                <c:pt idx="1">
                  <c:v>Στην εγκληματικότητα </c:v>
                </c:pt>
                <c:pt idx="2">
                  <c:v>Στην αντιμετώπιση του πληθωρισμού</c:v>
                </c:pt>
                <c:pt idx="3">
                  <c:v>Στην αντιμετώπιση της διαφθοράς</c:v>
                </c:pt>
              </c:strCache>
            </c:strRef>
          </c:cat>
          <c:val>
            <c:numRef>
              <c:f>Sheet1!$E$2:$E$5</c:f>
              <c:numCache>
                <c:formatCode>0</c:formatCode>
                <c:ptCount val="4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C3F-4C35-A3AC-339F6CB9B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867094136"/>
        <c:axId val="867096432"/>
      </c:barChart>
      <c:catAx>
        <c:axId val="867094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7096432"/>
        <c:crosses val="autoZero"/>
        <c:auto val="1"/>
        <c:lblAlgn val="ctr"/>
        <c:lblOffset val="100"/>
        <c:noMultiLvlLbl val="0"/>
      </c:catAx>
      <c:valAx>
        <c:axId val="86709643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867094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7905695663444796E-2"/>
          <c:y val="7.6345894227240751E-2"/>
          <c:w val="0.91542242660868367"/>
          <c:h val="5.28064221820471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Διαχρονικά στοιχεία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Υπέρ των αυτοδύναμων Κυβερνήσεων </c:v>
                </c:pt>
              </c:strCache>
            </c:strRef>
          </c:tx>
          <c:spPr>
            <a:ln w="22225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1-98B0-474A-BF28-595332C819BC}"/>
              </c:ext>
            </c:extLst>
          </c:dPt>
          <c:dPt>
            <c:idx val="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98B0-474A-BF28-595332C819BC}"/>
              </c:ext>
            </c:extLst>
          </c:dPt>
          <c:dPt>
            <c:idx val="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5-98B0-474A-BF28-595332C819BC}"/>
              </c:ext>
            </c:extLst>
          </c:dPt>
          <c:dPt>
            <c:idx val="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7-98B0-474A-BF28-595332C819BC}"/>
              </c:ext>
            </c:extLst>
          </c:dPt>
          <c:dLbls>
            <c:dLbl>
              <c:idx val="1"/>
              <c:layout>
                <c:manualLayout>
                  <c:x val="-3.463767738886963E-2"/>
                  <c:y val="-6.55998765461205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8B0-474A-BF28-595332C819BC}"/>
                </c:ext>
              </c:extLst>
            </c:dLbl>
            <c:dLbl>
              <c:idx val="2"/>
              <c:layout>
                <c:manualLayout>
                  <c:x val="-2.7363765137206977E-2"/>
                  <c:y val="-8.85890166743013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8B0-474A-BF28-595332C819BC}"/>
                </c:ext>
              </c:extLst>
            </c:dLbl>
            <c:dLbl>
              <c:idx val="3"/>
              <c:layout>
                <c:manualLayout>
                  <c:x val="-5.0291773136318316E-2"/>
                  <c:y val="-0.1106672762816038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8B0-474A-BF28-595332C819BC}"/>
                </c:ext>
              </c:extLst>
            </c:dLbl>
            <c:dLbl>
              <c:idx val="4"/>
              <c:layout>
                <c:manualLayout>
                  <c:x val="-3.4637677388869588E-2"/>
                  <c:y val="-0.10370768864760138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D32-42F1-9528-568A7D0B5E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48</c:v>
                </c:pt>
                <c:pt idx="1">
                  <c:v>49</c:v>
                </c:pt>
                <c:pt idx="2">
                  <c:v>51</c:v>
                </c:pt>
                <c:pt idx="3">
                  <c:v>52</c:v>
                </c:pt>
                <c:pt idx="4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8B0-474A-BF28-595332C819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Υπέρ των Κυβερνήσεων συνεργασίας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8.1520653823274253E-2"/>
                  <c:y val="8.7375769175538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7AE-4100-A0B6-E392291C3CB5}"/>
                </c:ext>
              </c:extLst>
            </c:dLbl>
            <c:dLbl>
              <c:idx val="2"/>
              <c:layout>
                <c:manualLayout>
                  <c:x val="-4.5000694367292524E-2"/>
                  <c:y val="8.3069451772475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74C-4121-AF98-986775884768}"/>
                </c:ext>
              </c:extLst>
            </c:dLbl>
            <c:dLbl>
              <c:idx val="3"/>
              <c:layout>
                <c:manualLayout>
                  <c:x val="-4.1473308521275412E-2"/>
                  <c:y val="9.96281464779525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74C-4121-AF98-986775884768}"/>
                </c:ext>
              </c:extLst>
            </c:dLbl>
            <c:dLbl>
              <c:idx val="4"/>
              <c:layout>
                <c:manualLayout>
                  <c:x val="-6.8125517699158603E-2"/>
                  <c:y val="8.73757691755381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7AE-4100-A0B6-E392291C3C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mmm\-yy</c:formatCode>
                <c:ptCount val="5"/>
                <c:pt idx="0">
                  <c:v>44805</c:v>
                </c:pt>
                <c:pt idx="1">
                  <c:v>44835</c:v>
                </c:pt>
                <c:pt idx="2">
                  <c:v>44866</c:v>
                </c:pt>
                <c:pt idx="3">
                  <c:v>44896</c:v>
                </c:pt>
                <c:pt idx="4">
                  <c:v>44927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50</c:v>
                </c:pt>
                <c:pt idx="1">
                  <c:v>49</c:v>
                </c:pt>
                <c:pt idx="2">
                  <c:v>47</c:v>
                </c:pt>
                <c:pt idx="3">
                  <c:v>45</c:v>
                </c:pt>
                <c:pt idx="4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98B0-474A-BF28-595332C819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1351944"/>
        <c:axId val="331354896"/>
      </c:lineChart>
      <c:dateAx>
        <c:axId val="33135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dk1">
                  <a:lumMod val="15000"/>
                  <a:lumOff val="85000"/>
                  <a:alpha val="51000"/>
                </a:schemeClr>
              </a:solidFill>
              <a:round/>
            </a:ln>
            <a:effectLst/>
          </c:spPr>
        </c:minorGridlines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1354896"/>
        <c:crosses val="autoZero"/>
        <c:auto val="1"/>
        <c:lblOffset val="100"/>
        <c:baseTimeUnit val="months"/>
      </c:dateAx>
      <c:valAx>
        <c:axId val="3313548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33135194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</a:t>
            </a:r>
            <a:endParaRPr 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normalizeH="0" baseline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view3D>
      <c:rotX val="30"/>
      <c:rotY val="207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779549107764401E-2"/>
          <c:y val="0.28925501156308464"/>
          <c:w val="0.97322045089223563"/>
          <c:h val="0.6811456348551453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rgbClr val="3399FF">
                  <a:alpha val="70000"/>
                </a:srgb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F5B-4514-8C58-D4EB8475DDEC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F5B-4514-8C58-D4EB8475DDEC}"/>
              </c:ext>
            </c:extLst>
          </c:dPt>
          <c:dPt>
            <c:idx val="2"/>
            <c:bubble3D val="0"/>
            <c:spPr>
              <a:solidFill>
                <a:schemeClr val="bg1">
                  <a:lumMod val="50000"/>
                  <a:alpha val="70000"/>
                </a:schemeClr>
              </a:soli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F5B-4514-8C58-D4EB8475DDEC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F5B-4514-8C58-D4EB8475DDEC}"/>
              </c:ext>
            </c:extLst>
          </c:dPt>
          <c:dLbls>
            <c:dLbl>
              <c:idx val="0"/>
              <c:layout>
                <c:manualLayout>
                  <c:x val="1.623764729376061E-2"/>
                  <c:y val="-6.8639071009556948E-2"/>
                </c:manualLayout>
              </c:layout>
              <c:tx>
                <c:rich>
                  <a:bodyPr/>
                  <a:lstStyle/>
                  <a:p>
                    <a:fld id="{BF6C1B4E-1631-4CDF-8800-2A7662164037}" type="CATEGORYNAME">
                      <a:rPr lang="el-GR" smtClean="0"/>
                      <a:pPr/>
                      <a:t>[CATEGORY NAME]</a:t>
                    </a:fld>
                    <a:fld id="{BCA138C4-9A7C-499E-81AD-8994559B5E75}" type="VALUE">
                      <a:rPr lang="el-GR" baseline="0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F5B-4514-8C58-D4EB8475DDEC}"/>
                </c:ext>
              </c:extLst>
            </c:dLbl>
            <c:dLbl>
              <c:idx val="1"/>
              <c:layout>
                <c:manualLayout>
                  <c:x val="-3.0393247445079943E-2"/>
                  <c:y val="-0.44929239065436988"/>
                </c:manualLayout>
              </c:layout>
              <c:tx>
                <c:rich>
                  <a:bodyPr/>
                  <a:lstStyle/>
                  <a:p>
                    <a:fld id="{2484630A-22D5-456E-97A1-73502B313FA3}" type="CATEGORYNAME">
                      <a:rPr lang="el-GR" smtClean="0"/>
                      <a:pPr/>
                      <a:t>[CATEGORY NAME]</a:t>
                    </a:fld>
                    <a:r>
                      <a:rPr lang="el-GR" baseline="0" dirty="0"/>
                      <a:t> </a:t>
                    </a:r>
                    <a:fld id="{0884FEE0-DB3D-48EB-8296-9C2976C1CD4C}" type="VALUE">
                      <a:rPr lang="el-GR" baseline="0"/>
                      <a:pPr/>
                      <a:t>[VALUE]</a:t>
                    </a:fld>
                    <a:endParaRPr lang="el-G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F5B-4514-8C58-D4EB8475DDEC}"/>
                </c:ext>
              </c:extLst>
            </c:dLbl>
            <c:dLbl>
              <c:idx val="2"/>
              <c:layout>
                <c:manualLayout>
                  <c:x val="-9.1502315495184075E-2"/>
                  <c:y val="-1.5729653150324287E-2"/>
                </c:manualLayout>
              </c:layout>
              <c:tx>
                <c:rich>
                  <a:bodyPr/>
                  <a:lstStyle/>
                  <a:p>
                    <a:fld id="{CF14B373-6E63-4F10-8F57-2DAD271554FF}" type="CATEGORYNAME">
                      <a:rPr lang="el-GR" smtClean="0"/>
                      <a:pPr/>
                      <a:t>[CATEGORY NAME]</a:t>
                    </a:fld>
                    <a:endParaRPr lang="el-GR" dirty="0"/>
                  </a:p>
                  <a:p>
                    <a:r>
                      <a:rPr lang="el-GR" baseline="0" dirty="0"/>
                      <a:t> </a:t>
                    </a:r>
                    <a:fld id="{F39403B4-567A-462C-B3DB-7AD100C88C2C}" type="VALUE">
                      <a:rPr lang="el-GR" baseline="0"/>
                      <a:pPr/>
                      <a:t>[VALUE]</a:t>
                    </a:fld>
                    <a:endParaRPr lang="el-G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F5B-4514-8C58-D4EB8475DD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Υπέρ των αυτοδύναμων Κυβερνήσεων </c:v>
                </c:pt>
                <c:pt idx="1">
                  <c:v>Υπέρ των Κυβερνήσεων συνεργασίας</c:v>
                </c:pt>
                <c:pt idx="2">
                  <c:v>ΔΓ/ΔΑ (αυθ.)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50.2</c:v>
                </c:pt>
                <c:pt idx="1">
                  <c:v>47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F5B-4514-8C58-D4EB8475DD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0.65672</cdr:x>
      <cdr:y>0.17419</cdr:y>
    </cdr:from>
    <cdr:to>
      <cdr:x>0.98983</cdr:x>
      <cdr:y>0.24676</cdr:y>
    </cdr:to>
    <cdr:sp macro="" textlink="">
      <cdr:nvSpPr>
        <cdr:cNvPr id="10" name="TextBox 48">
          <a:extLst xmlns:a="http://schemas.openxmlformats.org/drawingml/2006/main">
            <a:ext uri="{FF2B5EF4-FFF2-40B4-BE49-F238E27FC236}">
              <a16:creationId xmlns:a16="http://schemas.microsoft.com/office/drawing/2014/main" id="{E049D10C-07CC-4B86-820F-1C1BD89FEA02}"/>
            </a:ext>
          </a:extLst>
        </cdr:cNvPr>
        <cdr:cNvSpPr txBox="1"/>
      </cdr:nvSpPr>
      <cdr:spPr>
        <a:xfrm xmlns:a="http://schemas.openxmlformats.org/drawingml/2006/main">
          <a:off x="7770936" y="664865"/>
          <a:ext cx="3941674" cy="27699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l-GR" sz="1200" b="1" dirty="0"/>
            <a:t>Δεκέμβριος 2022</a:t>
          </a:r>
        </a:p>
      </cdr:txBody>
    </cdr:sp>
  </cdr:relSizeAnchor>
  <cdr:relSizeAnchor xmlns:cdr="http://schemas.openxmlformats.org/drawingml/2006/chartDrawing">
    <cdr:from>
      <cdr:x>0.909</cdr:x>
      <cdr:y>0.75475</cdr:y>
    </cdr:from>
    <cdr:to>
      <cdr:x>0.95712</cdr:x>
      <cdr:y>0.75475</cdr:y>
    </cdr:to>
    <cdr:cxnSp macro="">
      <cdr:nvCxnSpPr>
        <cdr:cNvPr id="14" name="Straight Arrow Connector 13">
          <a:extLst xmlns:a="http://schemas.openxmlformats.org/drawingml/2006/main">
            <a:ext uri="{FF2B5EF4-FFF2-40B4-BE49-F238E27FC236}">
              <a16:creationId xmlns:a16="http://schemas.microsoft.com/office/drawing/2014/main" id="{8DD84CDD-3864-4409-91EE-2CDEB57C1572}"/>
            </a:ext>
          </a:extLst>
        </cdr:cNvPr>
        <cdr:cNvCxnSpPr/>
      </cdr:nvCxnSpPr>
      <cdr:spPr>
        <a:xfrm xmlns:a="http://schemas.openxmlformats.org/drawingml/2006/main">
          <a:off x="10756162" y="2880791"/>
          <a:ext cx="569402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0.88144</cdr:x>
      <cdr:y>0.14001</cdr:y>
    </cdr:from>
    <cdr:to>
      <cdr:x>1</cdr:x>
      <cdr:y>0.26096</cdr:y>
    </cdr:to>
    <cdr:sp macro="" textlink="">
      <cdr:nvSpPr>
        <cdr:cNvPr id="10" name="TextBox 48">
          <a:extLst xmlns:a="http://schemas.openxmlformats.org/drawingml/2006/main">
            <a:ext uri="{FF2B5EF4-FFF2-40B4-BE49-F238E27FC236}">
              <a16:creationId xmlns:a16="http://schemas.microsoft.com/office/drawing/2014/main" id="{E049D10C-07CC-4B86-820F-1C1BD89FEA02}"/>
            </a:ext>
          </a:extLst>
        </cdr:cNvPr>
        <cdr:cNvSpPr txBox="1"/>
      </cdr:nvSpPr>
      <cdr:spPr>
        <a:xfrm xmlns:a="http://schemas.openxmlformats.org/drawingml/2006/main">
          <a:off x="10430024" y="534396"/>
          <a:ext cx="1402927" cy="46166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2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l-GR" sz="1200" b="1" dirty="0"/>
            <a:t>Βουλευτικές εκλογές 2019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06D47-903E-4114-9673-A192FAAE32C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3D79F-ED57-47F4-B136-1F38E223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928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54C10-9FC8-467B-AD93-595092B016C6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C1944-5ED8-4FE4-A019-D7E58DFB8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712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5640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552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990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0089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443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C1944-5ED8-4FE4-A019-D7E58DFB89E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7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9C1944-5ED8-4FE4-A019-D7E58DFB89E0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0996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C1944-5ED8-4FE4-A019-D7E58DFB89E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733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9C1944-5ED8-4FE4-A019-D7E58DFB89E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65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52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17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31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4139" y="2204864"/>
            <a:ext cx="4847861" cy="3312368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375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4139" y="2204864"/>
            <a:ext cx="4847861" cy="3312368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624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680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063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922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290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776" y="4797152"/>
            <a:ext cx="5020139" cy="1656184"/>
          </a:xfrm>
          <a:noFill/>
          <a:ln cap="sq">
            <a:noFill/>
            <a:miter lim="800000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937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791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350" y="1484784"/>
            <a:ext cx="11713301" cy="4896544"/>
          </a:xfrm>
          <a:noFill/>
          <a:effectLst/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3340" y="116632"/>
            <a:ext cx="8352928" cy="1080120"/>
          </a:xfrm>
          <a:prstGeom prst="rect">
            <a:avLst/>
          </a:prstGeom>
          <a:noFill/>
          <a:ln w="12700">
            <a:noFill/>
          </a:ln>
          <a:effectLst/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>
              <a:defRPr lang="en-GB" dirty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1184565" y="6453337"/>
            <a:ext cx="960107" cy="365125"/>
          </a:xfrm>
        </p:spPr>
        <p:txBody>
          <a:bodyPr/>
          <a:lstStyle>
            <a:lvl1pPr algn="ctr">
              <a:defRPr sz="1800"/>
            </a:lvl1pPr>
          </a:lstStyle>
          <a:p>
            <a:pPr>
              <a:spcBef>
                <a:spcPct val="0"/>
              </a:spcBef>
            </a:pPr>
            <a:fld id="{DE70D37E-C867-47FE-9F10-9260555C453A}" type="slidenum">
              <a:rPr lang="en-GB" smtClean="0"/>
              <a:pPr>
                <a:spcBef>
                  <a:spcPct val="0"/>
                </a:spcBef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9741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810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976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8598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5680" y="18864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9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97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328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5328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14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808" y="1463105"/>
            <a:ext cx="5482891" cy="66941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808" y="2102866"/>
            <a:ext cx="5482891" cy="41344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9575" y="1463105"/>
            <a:ext cx="5485044" cy="66941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9575" y="2102866"/>
            <a:ext cx="5485044" cy="41344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84565" y="6453337"/>
            <a:ext cx="960107" cy="365125"/>
          </a:xfrm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en-GB" sz="1600" smtClean="0"/>
            </a:lvl1pPr>
          </a:lstStyle>
          <a:p>
            <a:pPr>
              <a:spcBef>
                <a:spcPct val="0"/>
              </a:spcBef>
            </a:pPr>
            <a:fld id="{DE70D37E-C867-47FE-9F10-9260555C453A}" type="slidenum">
              <a:rPr lang="en-GB" smtClean="0"/>
              <a:pPr>
                <a:spcBef>
                  <a:spcPct val="0"/>
                </a:spcBef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780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8" y="44624"/>
            <a:ext cx="8352928" cy="1080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55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3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38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24192" y="6453337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63392" y="6463116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mtClean="0"/>
            </a:lvl1pPr>
          </a:lstStyle>
          <a:p>
            <a:pPr algn="r">
              <a:spcBef>
                <a:spcPct val="0"/>
              </a:spcBef>
            </a:pPr>
            <a:fld id="{DE70D37E-C867-47FE-9F10-9260555C453A}" type="slidenum">
              <a:rPr lang="en-GB" smtClean="0"/>
              <a:pPr algn="r">
                <a:spcBef>
                  <a:spcPct val="0"/>
                </a:spcBef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07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589" y="1412776"/>
            <a:ext cx="1124704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31893" y="6492876"/>
            <a:ext cx="960107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en-GB" sz="1600" b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0"/>
              </a:spcBef>
            </a:pPr>
            <a:fld id="{DE70D37E-C867-47FE-9F10-9260555C453A}" type="slidenum">
              <a:rPr lang="el-GR" smtClean="0"/>
              <a:pPr>
                <a:spcBef>
                  <a:spcPct val="0"/>
                </a:spcBef>
              </a:pPr>
              <a:t>‹#›</a:t>
            </a:fld>
            <a:endParaRPr lang="el-G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0" y="29152"/>
            <a:ext cx="9120336" cy="116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l-GR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9EA15FF1-BA9A-C079-8CAD-523FAE0240A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96"/>
            <a:ext cx="12192000" cy="6861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4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4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2200" b="0" i="0" kern="1200" spc="100" normalizeH="0" baseline="0" dirty="0">
          <a:solidFill>
            <a:schemeClr val="accent4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56040" y="980728"/>
            <a:ext cx="5592622" cy="31683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860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marL="85725" indent="0" algn="ctr" defTabSz="914400" rtl="0" eaLnBrk="1" latinLnBrk="0" hangingPunct="1">
        <a:spcBef>
          <a:spcPct val="0"/>
        </a:spcBef>
        <a:buNone/>
        <a:defRPr sz="2800" kern="1200">
          <a:solidFill>
            <a:schemeClr val="tx2">
              <a:lumMod val="20000"/>
              <a:lumOff val="8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hart" Target="../charts/chart12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gif"/><Relationship Id="rId9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hart" Target="../charts/chart10.xml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gif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368" y="908720"/>
            <a:ext cx="4032448" cy="648072"/>
          </a:xfrm>
          <a:noFill/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r>
              <a:rPr lang="el-GR" sz="2200" dirty="0"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συνδρομητική έρευνα</a:t>
            </a:r>
            <a:endParaRPr lang="en-GB" sz="2200" dirty="0">
              <a:solidFill>
                <a:schemeClr val="accent4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6320" y="836712"/>
            <a:ext cx="3056384" cy="622920"/>
          </a:xfrm>
          <a:noFill/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 algn="r">
              <a:spcBef>
                <a:spcPct val="0"/>
              </a:spcBef>
            </a:pPr>
            <a:r>
              <a:rPr lang="el-GR" sz="2200" spc="100" dirty="0">
                <a:solidFill>
                  <a:schemeClr val="accent4">
                    <a:lumMod val="75000"/>
                  </a:schemeClr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Ιανουάριος 2023</a:t>
            </a:r>
            <a:endParaRPr lang="en-GB" sz="2200" spc="100" dirty="0">
              <a:solidFill>
                <a:schemeClr val="accent4">
                  <a:lumMod val="75000"/>
                </a:schemeClr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0927CE-AB3B-4616-B54C-105FBB63B6D2}"/>
              </a:ext>
            </a:extLst>
          </p:cNvPr>
          <p:cNvSpPr txBox="1"/>
          <p:nvPr/>
        </p:nvSpPr>
        <p:spPr>
          <a:xfrm>
            <a:off x="119336" y="619577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Συντάχθηκε για το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MEGA</a:t>
            </a:r>
            <a:endParaRPr lang="el-GR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9436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ontent Placeholder 29">
            <a:extLst>
              <a:ext uri="{FF2B5EF4-FFF2-40B4-BE49-F238E27FC236}">
                <a16:creationId xmlns:a16="http://schemas.microsoft.com/office/drawing/2014/main" id="{16509CBA-8802-4E80-A670-BC31BD6CF9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7705" y="1638081"/>
          <a:ext cx="11832951" cy="3816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FAD9B5F9-4D35-43E0-B0FB-318CFBC36378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 smtClean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55B144-914E-4C85-8547-1FD2694785C0}"/>
              </a:ext>
            </a:extLst>
          </p:cNvPr>
          <p:cNvSpPr txBox="1"/>
          <p:nvPr/>
        </p:nvSpPr>
        <p:spPr>
          <a:xfrm>
            <a:off x="11676619" y="0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pic>
        <p:nvPicPr>
          <p:cNvPr id="18" name="Picture 13" descr="http://radio-lehovo.gr/wp-content/uploads/2015/02/KKE-logo.gif">
            <a:extLst>
              <a:ext uri="{FF2B5EF4-FFF2-40B4-BE49-F238E27FC236}">
                <a16:creationId xmlns:a16="http://schemas.microsoft.com/office/drawing/2014/main" id="{72313CCC-DE17-4D5F-9240-EDA7A4431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896" y="5518352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>
            <a:extLst>
              <a:ext uri="{FF2B5EF4-FFF2-40B4-BE49-F238E27FC236}">
                <a16:creationId xmlns:a16="http://schemas.microsoft.com/office/drawing/2014/main" id="{2B7EF8ED-A35B-4CEC-91DC-33D875C6F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992" y="5483423"/>
            <a:ext cx="465857" cy="465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Image result for Î½Î´ Î»Î¿Î³Î¿ÏÏÏÎ¿">
            <a:extLst>
              <a:ext uri="{FF2B5EF4-FFF2-40B4-BE49-F238E27FC236}">
                <a16:creationId xmlns:a16="http://schemas.microsoft.com/office/drawing/2014/main" id="{888EFE5F-0CC3-41CC-AF2E-3B3CE7808945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3" t="4811" r="13145" b="8581"/>
          <a:stretch/>
        </p:blipFill>
        <p:spPr bwMode="auto">
          <a:xfrm>
            <a:off x="911424" y="5550121"/>
            <a:ext cx="441325" cy="311785"/>
          </a:xfrm>
          <a:prstGeom prst="rect">
            <a:avLst/>
          </a:prstGeom>
          <a:noFill/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id="{0DB6D773-5FBA-4F6B-B5D5-141157275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5518352"/>
            <a:ext cx="479049" cy="3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268ABE4C-94A0-41C6-A245-84C8844C487B}"/>
              </a:ext>
            </a:extLst>
          </p:cNvPr>
          <p:cNvSpPr txBox="1"/>
          <p:nvPr/>
        </p:nvSpPr>
        <p:spPr>
          <a:xfrm>
            <a:off x="10860894" y="5550121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Λοιπά</a:t>
            </a:r>
          </a:p>
        </p:txBody>
      </p:sp>
      <p:pic>
        <p:nvPicPr>
          <p:cNvPr id="43" name="Picture 42" descr="Logo&#10;&#10;Description automatically generated">
            <a:extLst>
              <a:ext uri="{FF2B5EF4-FFF2-40B4-BE49-F238E27FC236}">
                <a16:creationId xmlns:a16="http://schemas.microsoft.com/office/drawing/2014/main" id="{E57068A2-2510-40D4-B635-ECD10229CD1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862" y="5523827"/>
            <a:ext cx="689770" cy="307095"/>
          </a:xfrm>
          <a:prstGeom prst="rect">
            <a:avLst/>
          </a:prstGeom>
        </p:spPr>
      </p:pic>
      <p:sp>
        <p:nvSpPr>
          <p:cNvPr id="44" name="TextBox 6">
            <a:extLst>
              <a:ext uri="{FF2B5EF4-FFF2-40B4-BE49-F238E27FC236}">
                <a16:creationId xmlns:a16="http://schemas.microsoft.com/office/drawing/2014/main" id="{1B99E76B-0B10-45B7-8264-4AAD17519A3D}"/>
              </a:ext>
            </a:extLst>
          </p:cNvPr>
          <p:cNvSpPr txBox="1"/>
          <p:nvPr/>
        </p:nvSpPr>
        <p:spPr>
          <a:xfrm>
            <a:off x="839416" y="2287905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39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9</a:t>
            </a:r>
          </a:p>
        </p:txBody>
      </p:sp>
      <p:sp>
        <p:nvSpPr>
          <p:cNvPr id="50" name="TextBox 6">
            <a:extLst>
              <a:ext uri="{FF2B5EF4-FFF2-40B4-BE49-F238E27FC236}">
                <a16:creationId xmlns:a16="http://schemas.microsoft.com/office/drawing/2014/main" id="{7A4565B7-DCB4-4209-B61E-5D8E753815EC}"/>
              </a:ext>
            </a:extLst>
          </p:cNvPr>
          <p:cNvSpPr txBox="1"/>
          <p:nvPr/>
        </p:nvSpPr>
        <p:spPr>
          <a:xfrm>
            <a:off x="4694202" y="2287998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5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,3</a:t>
            </a:r>
          </a:p>
        </p:txBody>
      </p:sp>
      <p:sp>
        <p:nvSpPr>
          <p:cNvPr id="52" name="TextBox 6">
            <a:extLst>
              <a:ext uri="{FF2B5EF4-FFF2-40B4-BE49-F238E27FC236}">
                <a16:creationId xmlns:a16="http://schemas.microsoft.com/office/drawing/2014/main" id="{0B286BB8-EE3C-429C-9AAF-6C67870AFB3A}"/>
              </a:ext>
            </a:extLst>
          </p:cNvPr>
          <p:cNvSpPr txBox="1"/>
          <p:nvPr/>
        </p:nvSpPr>
        <p:spPr>
          <a:xfrm>
            <a:off x="5918338" y="2287904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3,7</a:t>
            </a:r>
          </a:p>
        </p:txBody>
      </p:sp>
      <p:sp>
        <p:nvSpPr>
          <p:cNvPr id="54" name="TextBox 6">
            <a:extLst>
              <a:ext uri="{FF2B5EF4-FFF2-40B4-BE49-F238E27FC236}">
                <a16:creationId xmlns:a16="http://schemas.microsoft.com/office/drawing/2014/main" id="{92082899-E609-4EFB-AB34-9BE9D6B476FD}"/>
              </a:ext>
            </a:extLst>
          </p:cNvPr>
          <p:cNvSpPr txBox="1"/>
          <p:nvPr/>
        </p:nvSpPr>
        <p:spPr>
          <a:xfrm>
            <a:off x="7135360" y="2287904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4</a:t>
            </a:r>
          </a:p>
        </p:txBody>
      </p:sp>
      <p:sp>
        <p:nvSpPr>
          <p:cNvPr id="25" name="TextBox 6">
            <a:extLst>
              <a:ext uri="{FF2B5EF4-FFF2-40B4-BE49-F238E27FC236}">
                <a16:creationId xmlns:a16="http://schemas.microsoft.com/office/drawing/2014/main" id="{C4F387AA-9EB2-4524-828C-E367F31B14C3}"/>
              </a:ext>
            </a:extLst>
          </p:cNvPr>
          <p:cNvSpPr txBox="1"/>
          <p:nvPr/>
        </p:nvSpPr>
        <p:spPr>
          <a:xfrm>
            <a:off x="3359696" y="2287905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8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</a:t>
            </a:r>
          </a:p>
        </p:txBody>
      </p:sp>
      <p:sp>
        <p:nvSpPr>
          <p:cNvPr id="27" name="TextBox 6">
            <a:extLst>
              <a:ext uri="{FF2B5EF4-FFF2-40B4-BE49-F238E27FC236}">
                <a16:creationId xmlns:a16="http://schemas.microsoft.com/office/drawing/2014/main" id="{78476F34-EC0B-427A-8288-D79E532CCE05}"/>
              </a:ext>
            </a:extLst>
          </p:cNvPr>
          <p:cNvSpPr txBox="1"/>
          <p:nvPr/>
        </p:nvSpPr>
        <p:spPr>
          <a:xfrm>
            <a:off x="2063552" y="2287905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31,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5</a:t>
            </a:r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DF4879DF-B006-4833-B72A-7E07369C4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8352928" cy="1080120"/>
          </a:xfrm>
        </p:spPr>
        <p:txBody>
          <a:bodyPr/>
          <a:lstStyle/>
          <a:p>
            <a:r>
              <a:rPr lang="el-GR" sz="2400" dirty="0"/>
              <a:t>Εκτίμηση ψήφου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E121F2-86FA-4E9B-B9B3-E07865799D47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pic>
        <p:nvPicPr>
          <p:cNvPr id="24" name="Picture 23" descr="Logo, company name&#10;&#10;Description automatically generated">
            <a:extLst>
              <a:ext uri="{FF2B5EF4-FFF2-40B4-BE49-F238E27FC236}">
                <a16:creationId xmlns:a16="http://schemas.microsoft.com/office/drawing/2014/main" id="{0F570460-BEF2-92DB-6D20-5A4B8CA1D7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4964" y="5533880"/>
            <a:ext cx="612804" cy="344265"/>
          </a:xfrm>
          <a:prstGeom prst="rect">
            <a:avLst/>
          </a:prstGeom>
        </p:spPr>
      </p:pic>
      <p:pic>
        <p:nvPicPr>
          <p:cNvPr id="5" name="Εικόνα 7">
            <a:extLst>
              <a:ext uri="{FF2B5EF4-FFF2-40B4-BE49-F238E27FC236}">
                <a16:creationId xmlns:a16="http://schemas.microsoft.com/office/drawing/2014/main" id="{D3063451-6E9D-7623-1EC6-C7BC0421392E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9666266" y="5533880"/>
            <a:ext cx="8222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0BD1B636-B559-F898-270A-72019838ECE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004" y="5518352"/>
            <a:ext cx="624819" cy="427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2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0" grpId="0">
        <p:bldAsOne/>
      </p:bldGraphic>
      <p:bldP spid="6" grpId="0"/>
      <p:bldP spid="41" grpId="0"/>
      <p:bldP spid="44" grpId="0" animBg="1"/>
      <p:bldP spid="50" grpId="0" animBg="1"/>
      <p:bldP spid="52" grpId="0" animBg="1"/>
      <p:bldP spid="54" grpId="0" animBg="1"/>
      <p:bldP spid="25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6798D534-A8E7-4754-87B6-1B0F00CB6C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497533"/>
              </p:ext>
            </p:extLst>
          </p:nvPr>
        </p:nvGraphicFramePr>
        <p:xfrm>
          <a:off x="2063552" y="1412776"/>
          <a:ext cx="712879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57568F4-A092-443B-90AC-351D9D3C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8" y="439737"/>
            <a:ext cx="8832980" cy="360040"/>
          </a:xfrm>
        </p:spPr>
        <p:txBody>
          <a:bodyPr/>
          <a:lstStyle/>
          <a:p>
            <a:r>
              <a:rPr lang="el-GR" dirty="0">
                <a:ea typeface="Times New Roman" panose="02020603050405020304" pitchFamily="18" charset="0"/>
                <a:cs typeface="Times New Roman" panose="02020603050405020304" pitchFamily="18" charset="0"/>
              </a:rPr>
              <a:t>Παράσταση νίκης</a:t>
            </a:r>
            <a:r>
              <a:rPr lang="el-GR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180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14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‘Ανεξάρτητα από το τι θα ψηφίσετε ποιο κόμμα νομίζετε ότι θα έρθει πρώτο στις Βουλευτικές εκλογές;’ (αυθόρμητη αναφορά)</a:t>
            </a:r>
            <a:endParaRPr lang="en-GB" sz="1400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13C380-A33D-48F4-95A3-80EEC6B2CB52}"/>
              </a:ext>
            </a:extLst>
          </p:cNvPr>
          <p:cNvSpPr txBox="1"/>
          <p:nvPr/>
        </p:nvSpPr>
        <p:spPr>
          <a:xfrm>
            <a:off x="11724623" y="68544"/>
            <a:ext cx="648073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568C5E4-83E8-405F-9EAB-8A963A4D54AC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fld id="{DE70D37E-C867-47FE-9F10-9260555C453A}" type="slidenum">
              <a:rPr lang="en-GB" sz="1600" b="1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11</a:t>
            </a:fld>
            <a:endParaRPr lang="en-GB" sz="1600" b="1" dirty="0"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+mj-ea"/>
              <a:cs typeface="+mj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40DEF9-F339-4B24-9541-B045EDA31615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F8CCB4F0-5846-411C-85DE-6352ED75CE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4452701"/>
              </p:ext>
            </p:extLst>
          </p:nvPr>
        </p:nvGraphicFramePr>
        <p:xfrm>
          <a:off x="2063552" y="4005064"/>
          <a:ext cx="7128792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1726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F84D0A0-6466-4A38-BD4C-E56D7516A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361948"/>
              </p:ext>
            </p:extLst>
          </p:nvPr>
        </p:nvGraphicFramePr>
        <p:xfrm>
          <a:off x="263352" y="1628800"/>
          <a:ext cx="4752527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17903300-89BE-4305-A9B6-B9FF6F2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8976996" cy="1080120"/>
          </a:xfrm>
        </p:spPr>
        <p:txBody>
          <a:bodyPr/>
          <a:lstStyle/>
          <a:p>
            <a:r>
              <a:rPr lang="el-GR" sz="2400" dirty="0"/>
              <a:t>Καταλληλότερος Πρωθυπουργός</a:t>
            </a:r>
            <a:r>
              <a:rPr lang="el-GR" sz="3600" dirty="0"/>
              <a:t/>
            </a:r>
            <a:br>
              <a:rPr lang="el-GR" sz="3600" dirty="0"/>
            </a:br>
            <a:r>
              <a:rPr lang="el-GR" sz="1400" i="1" dirty="0"/>
              <a:t>‘Μεταξύ των πολιτικών αρχηγών ποιος νομίζετε ότι είναι καταλληλότερος για πρωθυπουργός της χώρας;’ </a:t>
            </a:r>
            <a:br>
              <a:rPr lang="el-GR" sz="1400" i="1" dirty="0"/>
            </a:br>
            <a:r>
              <a:rPr lang="el-GR" sz="1400" u="sng" dirty="0"/>
              <a:t>αυθόρμητα</a:t>
            </a:r>
            <a:endParaRPr lang="el-GR" sz="1400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4270420-7A53-407C-8B36-0720F26F5A27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 smtClean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A452A8-C467-42A7-A332-0B9A35201F74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BE889ACB-1717-4972-A337-EB5FE8C58C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8711431"/>
              </p:ext>
            </p:extLst>
          </p:nvPr>
        </p:nvGraphicFramePr>
        <p:xfrm>
          <a:off x="5519936" y="1988840"/>
          <a:ext cx="6083572" cy="3041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394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340" y="116632"/>
            <a:ext cx="9049004" cy="1080120"/>
          </a:xfrm>
        </p:spPr>
        <p:txBody>
          <a:bodyPr/>
          <a:lstStyle/>
          <a:p>
            <a:r>
              <a:rPr lang="el-GR" sz="2400" dirty="0"/>
              <a:t>Η ταυτότητα της έρευνας</a:t>
            </a:r>
            <a:endParaRPr lang="el-GR" sz="14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B900402-09BF-4D28-9D96-570A989919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761284"/>
              </p:ext>
            </p:extLst>
          </p:nvPr>
        </p:nvGraphicFramePr>
        <p:xfrm>
          <a:off x="257436" y="1763526"/>
          <a:ext cx="11665296" cy="3580057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06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9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841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Εταιρεία: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Metron Analysis (Α.Μ. </a:t>
                      </a:r>
                      <a:r>
                        <a:rPr lang="el-GR" altLang="en-US" sz="12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ΕΣΡ</a:t>
                      </a:r>
                      <a:r>
                        <a:rPr lang="el-GR" alt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  <a:r>
                        <a:rPr lang="en-US" alt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l-GR" sz="12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Αρ</a:t>
                      </a:r>
                      <a:r>
                        <a:rPr lang="el-GR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l-GR" sz="12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Γ.Ε.ΜΗ</a:t>
                      </a:r>
                      <a:r>
                        <a:rPr lang="el-GR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002305501000</a:t>
                      </a:r>
                      <a:r>
                        <a:rPr lang="el-GR" alt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651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Ανάθεση: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Συνδρομητική έρευνα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651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Τύπος Έρευνας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</a:t>
                      </a:r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dirty="0"/>
                        <a:t>Πανελλαδική έρευνα 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κοινής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 γνώμης</a:t>
                      </a:r>
                      <a:r>
                        <a:rPr lang="en-US" sz="1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/>
                        <a:t>για θέματα της πολιτικής επικαιρότητας, δεικτών κλίματος και κοινωνικών αντιλήψεων - </a:t>
                      </a:r>
                      <a:r>
                        <a:rPr lang="el-GR" sz="1200" dirty="0"/>
                        <a:t>Συνδυασμός </a:t>
                      </a:r>
                      <a:r>
                        <a:rPr lang="en-US" sz="1200" dirty="0"/>
                        <a:t>Computer Assisted Telephone &amp; Web Interviews</a:t>
                      </a:r>
                      <a:endParaRPr lang="el-G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9952123"/>
                  </a:ext>
                </a:extLst>
              </a:tr>
              <a:tr h="712032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Μέθοδος Δειγματοληψίας: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buClr>
                          <a:srgbClr val="E53505"/>
                        </a:buClr>
                        <a:buFont typeface="Wingdings" pitchFamily="2" charset="2"/>
                        <a:buNone/>
                        <a:tabLst>
                          <a:tab pos="3403600" algn="l"/>
                        </a:tabLst>
                      </a:pPr>
                      <a:r>
                        <a:rPr lang="el-GR" sz="1200" dirty="0"/>
                        <a:t>Τηλεφωνική έρευνα: Απλή τυχαία δειγματοληψία </a:t>
                      </a:r>
                      <a:r>
                        <a:rPr lang="el-GR" sz="1200" kern="1200" dirty="0"/>
                        <a:t>σε αρχείο τηλεφωνικών αριθμών που έχουν παραχθεί με τυχαίο τρόπο (</a:t>
                      </a:r>
                      <a:r>
                        <a:rPr lang="en-US" sz="1200" kern="1200" dirty="0" err="1"/>
                        <a:t>RDD</a:t>
                      </a:r>
                      <a:r>
                        <a:rPr lang="el-GR" sz="1200" kern="1200" dirty="0"/>
                        <a:t>-</a:t>
                      </a:r>
                      <a:r>
                        <a:rPr lang="en-US" sz="1200" kern="1200" dirty="0"/>
                        <a:t>Random Digit Dialing)</a:t>
                      </a:r>
                      <a:r>
                        <a:rPr lang="el-GR" sz="1200" kern="1200" dirty="0"/>
                        <a:t> με την εξής αναλογία:</a:t>
                      </a:r>
                      <a:r>
                        <a:rPr lang="el-GR" sz="1200" dirty="0"/>
                        <a:t> σταθερά</a:t>
                      </a:r>
                      <a:r>
                        <a:rPr lang="el-GR" sz="1200" baseline="0" dirty="0"/>
                        <a:t> τηλέφωνα 70</a:t>
                      </a:r>
                      <a:r>
                        <a:rPr lang="el-GR" sz="1200" dirty="0"/>
                        <a:t>% και </a:t>
                      </a:r>
                      <a:r>
                        <a:rPr lang="el-GR" sz="1200" dirty="0">
                          <a:solidFill>
                            <a:srgbClr val="FF0000"/>
                          </a:solidFill>
                        </a:rPr>
                        <a:t>κινητά</a:t>
                      </a:r>
                      <a:r>
                        <a:rPr lang="el-GR" sz="1200" baseline="0" dirty="0">
                          <a:solidFill>
                            <a:srgbClr val="FF0000"/>
                          </a:solidFill>
                        </a:rPr>
                        <a:t> τηλέφωνα 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l-GR" sz="1200" baseline="0" dirty="0">
                          <a:solidFill>
                            <a:srgbClr val="FF0000"/>
                          </a:solidFill>
                        </a:rPr>
                        <a:t>0%.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53505"/>
                        </a:buClr>
                        <a:buSzTx/>
                        <a:buFont typeface="Wingdings" pitchFamily="2" charset="2"/>
                        <a:buNone/>
                        <a:tabLst>
                          <a:tab pos="3403600" algn="l"/>
                        </a:tabLst>
                        <a:defRPr/>
                      </a:pPr>
                      <a:r>
                        <a:rPr lang="en-US" sz="1200" b="0" baseline="0" dirty="0">
                          <a:solidFill>
                            <a:schemeClr val="tx1"/>
                          </a:solidFill>
                        </a:rPr>
                        <a:t>Online 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έρευνα: </a:t>
                      </a:r>
                      <a:r>
                        <a:rPr lang="el-GR" sz="1200" dirty="0">
                          <a:solidFill>
                            <a:schemeClr val="tx1"/>
                          </a:solidFill>
                        </a:rPr>
                        <a:t>Τυχαία επιλογή με βάση ποσοστώσεις από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online panel </a:t>
                      </a:r>
                      <a:endParaRPr lang="el-G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568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Χρόνος Διεξαγωγής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 </a:t>
                      </a:r>
                      <a:endParaRPr lang="el-GR" sz="12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buClr>
                          <a:srgbClr val="E53505"/>
                        </a:buClr>
                        <a:buFont typeface="Wingdings" pitchFamily="2" charset="2"/>
                        <a:buNone/>
                        <a:tabLst>
                          <a:tab pos="3403600" algn="l"/>
                        </a:tabLst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11-17/01/20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567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Μέγεθος Δείγματος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 </a:t>
                      </a:r>
                      <a:endParaRPr lang="el-GR" sz="12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E53505"/>
                        </a:buClr>
                        <a:buSzTx/>
                        <a:buFont typeface="Wingdings" pitchFamily="2" charset="2"/>
                        <a:buNone/>
                        <a:tabLst>
                          <a:tab pos="3403600" algn="l"/>
                        </a:tabLst>
                        <a:defRPr/>
                      </a:pPr>
                      <a:r>
                        <a:rPr lang="el-GR" sz="1200" b="0" dirty="0">
                          <a:solidFill>
                            <a:srgbClr val="FF0000"/>
                          </a:solidFill>
                        </a:rPr>
                        <a:t>1.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l-GR" sz="1200" b="0" dirty="0">
                          <a:solidFill>
                            <a:srgbClr val="FF0000"/>
                          </a:solidFill>
                        </a:rPr>
                        <a:t>09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άτομα ηλικίας 1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 ετών και άνω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 1.003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τηλεφωνικά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l-GR" sz="1200" b="0" dirty="0">
                          <a:solidFill>
                            <a:srgbClr val="FF0000"/>
                          </a:solidFill>
                        </a:rPr>
                        <a:t>699 σε σταθερά και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30</a:t>
                      </a:r>
                      <a:r>
                        <a:rPr lang="el-GR" sz="1200" b="0" dirty="0">
                          <a:solidFill>
                            <a:srgbClr val="FF0000"/>
                          </a:solidFill>
                        </a:rPr>
                        <a:t>4 σε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l-GR" sz="1200" b="0" dirty="0">
                          <a:solidFill>
                            <a:srgbClr val="FF0000"/>
                          </a:solidFill>
                        </a:rPr>
                        <a:t>κινητά τηλέφωνα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) και 306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online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. Μέγιστο δειγματοληπτικό σφάλμα ±2,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el-GR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0265812"/>
                  </a:ext>
                </a:extLst>
              </a:tr>
              <a:tr h="377568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Σταθμίσεις: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Το δείγμα σταθμίσθηκε εκ των υστέρων ως προς το φύλο και την ηλικία</a:t>
                      </a:r>
                      <a:r>
                        <a:rPr lang="el-GR" sz="12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και την ψήφο στις Βουλευτικές 2019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811249"/>
                  </a:ext>
                </a:extLst>
              </a:tr>
              <a:tr h="458069">
                <a:tc>
                  <a:txBody>
                    <a:bodyPr/>
                    <a:lstStyle/>
                    <a:p>
                      <a:pPr algn="r"/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Προσωπικό 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field</a:t>
                      </a:r>
                      <a:r>
                        <a:rPr lang="el-GR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/Έλεγχοι</a:t>
                      </a:r>
                      <a:r>
                        <a:rPr lang="en-US" sz="12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: </a:t>
                      </a:r>
                      <a:endParaRPr lang="el-GR" sz="1200" b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Για την τηλεφωνική έρευνα εργάστηκαν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 επόπτες και 30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sz="1200" b="0" dirty="0" err="1">
                          <a:solidFill>
                            <a:schemeClr val="tx1"/>
                          </a:solidFill>
                        </a:rPr>
                        <a:t>συνεντευκτές</a:t>
                      </a:r>
                      <a:r>
                        <a:rPr lang="el-GR" sz="1200" b="0" dirty="0">
                          <a:solidFill>
                            <a:schemeClr val="tx1"/>
                          </a:solidFill>
                        </a:rPr>
                        <a:t>. Το 24% των τηλεφωνικών συνεντεύξεων ελέγχθηκαν με τη μέθοδο της συνακρόασης.  Το 100% των συνεντεύξεων ελέγχθηκαν ηλεκτρονικά.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7499809"/>
                  </a:ext>
                </a:extLst>
              </a:tr>
            </a:tbl>
          </a:graphicData>
        </a:graphic>
      </p:graphicFrame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4A46F0C-3060-46F7-8800-92445CFCF1D9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 smtClean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9FBB9D-C330-4D6E-ADDE-F3C65BD90659}"/>
              </a:ext>
            </a:extLst>
          </p:cNvPr>
          <p:cNvSpPr/>
          <p:nvPr/>
        </p:nvSpPr>
        <p:spPr>
          <a:xfrm>
            <a:off x="107505" y="5851196"/>
            <a:ext cx="11965159" cy="1209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r>
              <a:rPr kumimoji="0" lang="el-G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Η METRON ANALYSIS είναι μέλος της ESOMAR και του ΣΕΔΕΑ και τηρεί τους κώδικες δεοντολογίας και διεξαγωγής ερευνών και επαγγελματικής πρακτικής της ESOMAR και του </a:t>
            </a:r>
            <a:r>
              <a:rPr kumimoji="0" lang="el-GR" sz="10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ΣΕΔΕΑ</a:t>
            </a:r>
            <a:r>
              <a:rPr kumimoji="0" lang="el-G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buFontTx/>
              <a:buNone/>
              <a:tabLst>
                <a:tab pos="3403600" algn="l"/>
              </a:tabLst>
              <a:defRPr/>
            </a:pP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739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28" y="116632"/>
            <a:ext cx="9073008" cy="1080120"/>
          </a:xfrm>
        </p:spPr>
        <p:txBody>
          <a:bodyPr>
            <a:normAutofit/>
          </a:bodyPr>
          <a:lstStyle/>
          <a:p>
            <a:r>
              <a:rPr lang="el-GR" sz="2400" dirty="0"/>
              <a:t>Η πορεία της χώρας</a:t>
            </a:r>
            <a:r>
              <a:rPr lang="el-GR" sz="2800" dirty="0"/>
              <a:t/>
            </a:r>
            <a:br>
              <a:rPr lang="el-GR" sz="2800" dirty="0"/>
            </a:br>
            <a:r>
              <a:rPr lang="el-GR" sz="1400" i="1" dirty="0"/>
              <a:t>‘Κατά τη γνώμη σας η χώρα μας αυτή την περίοδο κινείται προς τη σωστή ή προς τη λάθος κατεύθυνση;’</a:t>
            </a:r>
            <a:endParaRPr lang="en-US" sz="1400" i="1" dirty="0">
              <a:latin typeface="+mn-lt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E73103E-9382-419B-B944-EC2109792C6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47173746"/>
              </p:ext>
            </p:extLst>
          </p:nvPr>
        </p:nvGraphicFramePr>
        <p:xfrm>
          <a:off x="2135560" y="1412776"/>
          <a:ext cx="6912768" cy="2454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C14F3548-9EB9-441E-977A-6276A83475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0083666"/>
              </p:ext>
            </p:extLst>
          </p:nvPr>
        </p:nvGraphicFramePr>
        <p:xfrm>
          <a:off x="2135561" y="3933056"/>
          <a:ext cx="6912768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5760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F84D0A0-6466-4A38-BD4C-E56D7516A3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39009"/>
              </p:ext>
            </p:extLst>
          </p:nvPr>
        </p:nvGraphicFramePr>
        <p:xfrm>
          <a:off x="1991544" y="1484784"/>
          <a:ext cx="732081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17903300-89BE-4305-A9B6-B9FF6F2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36" y="116632"/>
            <a:ext cx="8976996" cy="1080120"/>
          </a:xfrm>
        </p:spPr>
        <p:txBody>
          <a:bodyPr/>
          <a:lstStyle/>
          <a:p>
            <a:r>
              <a:rPr lang="el-GR" sz="2400" dirty="0"/>
              <a:t>Σημαντικότερο πρόβλημα της χώρας</a:t>
            </a:r>
            <a:r>
              <a:rPr lang="el-GR" sz="4000" dirty="0"/>
              <a:t/>
            </a:r>
            <a:br>
              <a:rPr lang="el-GR" sz="4000" dirty="0"/>
            </a:br>
            <a:r>
              <a:rPr lang="el-GR" sz="1400" i="1" dirty="0"/>
              <a:t>‘Ποιο νομίζετε ότι  είναι το σημαντικότερο πρόβλημα που αντιμετωπίζει σήμερα η χώρα μας;’</a:t>
            </a:r>
            <a:br>
              <a:rPr lang="el-GR" sz="1400" i="1" dirty="0"/>
            </a:br>
            <a:r>
              <a:rPr lang="el-GR" sz="1400" u="sng" dirty="0"/>
              <a:t>αυθόρμητες αναφορές – 5 πρώτα σημαντικότερα προβλήματα</a:t>
            </a:r>
            <a:endParaRPr lang="el-GR" sz="1400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4270420-7A53-407C-8B36-0720F26F5A27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fld id="{DE70D37E-C867-47FE-9F10-9260555C453A}" type="slidenum">
              <a:rPr lang="en-GB" sz="1600" b="1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4</a:t>
            </a:fld>
            <a:endParaRPr lang="en-GB" sz="1600" b="1" dirty="0"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+mj-ea"/>
              <a:cs typeface="+mj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A452A8-C467-42A7-A332-0B9A35201F74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13469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28" y="116632"/>
            <a:ext cx="9073008" cy="1080120"/>
          </a:xfrm>
        </p:spPr>
        <p:txBody>
          <a:bodyPr>
            <a:normAutofit/>
          </a:bodyPr>
          <a:lstStyle/>
          <a:p>
            <a:r>
              <a:rPr lang="el-GR" sz="2400" dirty="0"/>
              <a:t>Αξιολόγηση Κυβέρνησης</a:t>
            </a:r>
            <a:r>
              <a:rPr lang="en-GB" sz="2400" dirty="0"/>
              <a:t> </a:t>
            </a:r>
            <a:r>
              <a:rPr lang="el-GR" sz="2400" dirty="0"/>
              <a:t>και </a:t>
            </a:r>
            <a:r>
              <a:rPr lang="el-GR" sz="2400" dirty="0" err="1"/>
              <a:t>Αξ</a:t>
            </a:r>
            <a:r>
              <a:rPr lang="el-GR" sz="2400" dirty="0"/>
              <a:t>. Αντιπολίτευσης</a:t>
            </a:r>
            <a:br>
              <a:rPr lang="el-GR" sz="2400" dirty="0"/>
            </a:br>
            <a:r>
              <a:rPr lang="el-GR" sz="1400" i="1" dirty="0"/>
              <a:t>‘Ποια είναι η εντύπωση σας για το έργο της Κυβέρνησης συνολικά, θετική ή αρνητική; Και ποια για την </a:t>
            </a:r>
            <a:r>
              <a:rPr lang="el-GR" sz="1400" i="1" dirty="0" err="1"/>
              <a:t>Αξ</a:t>
            </a:r>
            <a:r>
              <a:rPr lang="el-GR" sz="1400" i="1" dirty="0"/>
              <a:t>. Αντιπολίτευση του ΣΥΡΙΖΑ’</a:t>
            </a:r>
            <a:endParaRPr lang="en-US" sz="14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E73103E-9382-419B-B944-EC2109792C6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91011721"/>
              </p:ext>
            </p:extLst>
          </p:nvPr>
        </p:nvGraphicFramePr>
        <p:xfrm>
          <a:off x="1631504" y="1348358"/>
          <a:ext cx="8064896" cy="240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34EF550A-4C47-4ED5-A12D-C7C4CB9FDA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292287"/>
              </p:ext>
            </p:extLst>
          </p:nvPr>
        </p:nvGraphicFramePr>
        <p:xfrm>
          <a:off x="1631504" y="3904828"/>
          <a:ext cx="8064896" cy="2332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330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C21723-2943-4786-B14C-A0BD36FF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8" y="44624"/>
            <a:ext cx="9217024" cy="1080120"/>
          </a:xfrm>
        </p:spPr>
        <p:txBody>
          <a:bodyPr>
            <a:normAutofit/>
          </a:bodyPr>
          <a:lstStyle/>
          <a:p>
            <a:r>
              <a:rPr lang="el-GR" dirty="0"/>
              <a:t>Οι 4 υψηλότερες και οι 4 χαμηλότερες επιδόσεις της Κυβέρνησης</a:t>
            </a:r>
            <a:endParaRPr lang="en-GB" dirty="0"/>
          </a:p>
        </p:txBody>
      </p:sp>
      <p:graphicFrame>
        <p:nvGraphicFramePr>
          <p:cNvPr id="6" name="Content Placeholder 7">
            <a:extLst>
              <a:ext uri="{FF2B5EF4-FFF2-40B4-BE49-F238E27FC236}">
                <a16:creationId xmlns:a16="http://schemas.microsoft.com/office/drawing/2014/main" id="{07F27952-B341-6171-4328-1FD1CAA1BDC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3360661"/>
              </p:ext>
            </p:extLst>
          </p:nvPr>
        </p:nvGraphicFramePr>
        <p:xfrm>
          <a:off x="47625" y="1600200"/>
          <a:ext cx="5384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3EB6209-1AF9-87BE-C9D8-A547BA57F8BD}"/>
              </a:ext>
            </a:extLst>
          </p:cNvPr>
          <p:cNvSpPr txBox="1"/>
          <p:nvPr/>
        </p:nvSpPr>
        <p:spPr>
          <a:xfrm>
            <a:off x="515379" y="5816743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96AC86-0A24-244F-C18F-AAA4F09EE8DB}"/>
              </a:ext>
            </a:extLst>
          </p:cNvPr>
          <p:cNvSpPr txBox="1"/>
          <p:nvPr/>
        </p:nvSpPr>
        <p:spPr>
          <a:xfrm>
            <a:off x="257472" y="6221025"/>
            <a:ext cx="11593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Ισοζύγιο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0E6287-83EA-C923-1DDC-22B35A775951}"/>
              </a:ext>
            </a:extLst>
          </p:cNvPr>
          <p:cNvSpPr txBox="1"/>
          <p:nvPr/>
        </p:nvSpPr>
        <p:spPr>
          <a:xfrm>
            <a:off x="1796158" y="5816744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BE628F-CBC8-AE49-0180-E4EFEB0362DA}"/>
              </a:ext>
            </a:extLst>
          </p:cNvPr>
          <p:cNvSpPr txBox="1"/>
          <p:nvPr/>
        </p:nvSpPr>
        <p:spPr>
          <a:xfrm>
            <a:off x="3143672" y="5785605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61764F-4849-E3C1-FCAA-0039CDF9BCE4}"/>
              </a:ext>
            </a:extLst>
          </p:cNvPr>
          <p:cNvSpPr txBox="1"/>
          <p:nvPr/>
        </p:nvSpPr>
        <p:spPr>
          <a:xfrm>
            <a:off x="4511824" y="5774701"/>
            <a:ext cx="504057" cy="2769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</a:t>
            </a:r>
          </a:p>
        </p:txBody>
      </p:sp>
      <p:graphicFrame>
        <p:nvGraphicFramePr>
          <p:cNvPr id="14" name="Content Placeholder 7">
            <a:extLst>
              <a:ext uri="{FF2B5EF4-FFF2-40B4-BE49-F238E27FC236}">
                <a16:creationId xmlns:a16="http://schemas.microsoft.com/office/drawing/2014/main" id="{B83C4CBE-9049-08BA-7476-4F84CCE8A6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9354606"/>
              </p:ext>
            </p:extLst>
          </p:nvPr>
        </p:nvGraphicFramePr>
        <p:xfrm>
          <a:off x="5836722" y="1600200"/>
          <a:ext cx="6014038" cy="4544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9D400B4-9964-66F3-3A61-3DCBFCAF6925}"/>
              </a:ext>
            </a:extLst>
          </p:cNvPr>
          <p:cNvSpPr txBox="1"/>
          <p:nvPr/>
        </p:nvSpPr>
        <p:spPr>
          <a:xfrm>
            <a:off x="6411920" y="5758096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DC5996-39CB-BA15-BD9C-DF53436EB4DE}"/>
              </a:ext>
            </a:extLst>
          </p:cNvPr>
          <p:cNvSpPr txBox="1"/>
          <p:nvPr/>
        </p:nvSpPr>
        <p:spPr>
          <a:xfrm>
            <a:off x="7838567" y="5758095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DC0D71-6121-A140-4276-14F30D6480FF}"/>
              </a:ext>
            </a:extLst>
          </p:cNvPr>
          <p:cNvSpPr txBox="1"/>
          <p:nvPr/>
        </p:nvSpPr>
        <p:spPr>
          <a:xfrm>
            <a:off x="9381134" y="5758542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3E8184-7AAB-7087-AFC2-F64358FD95BD}"/>
              </a:ext>
            </a:extLst>
          </p:cNvPr>
          <p:cNvSpPr txBox="1"/>
          <p:nvPr/>
        </p:nvSpPr>
        <p:spPr>
          <a:xfrm>
            <a:off x="10779042" y="5718341"/>
            <a:ext cx="504057" cy="27699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</a:t>
            </a:r>
            <a:r>
              <a:rPr lang="el-G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55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C5EA697-3ECD-3DBE-CD36-5B7F55BA4470}"/>
              </a:ext>
            </a:extLst>
          </p:cNvPr>
          <p:cNvCxnSpPr/>
          <p:nvPr/>
        </p:nvCxnSpPr>
        <p:spPr>
          <a:xfrm>
            <a:off x="5663952" y="1412776"/>
            <a:ext cx="72008" cy="462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864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328" y="116632"/>
            <a:ext cx="9073008" cy="1080120"/>
          </a:xfrm>
        </p:spPr>
        <p:txBody>
          <a:bodyPr>
            <a:normAutofit/>
          </a:bodyPr>
          <a:lstStyle/>
          <a:p>
            <a:r>
              <a:rPr lang="el-GR" dirty="0"/>
              <a:t>Αυτοδύναμες ή Κυβερνήσεις συνεργασίας</a:t>
            </a:r>
            <a:r>
              <a:rPr lang="el-GR" sz="3600" dirty="0"/>
              <a:t/>
            </a:r>
            <a:br>
              <a:rPr lang="el-GR" sz="3600" dirty="0"/>
            </a:br>
            <a:r>
              <a:rPr lang="el-GR" sz="1400" i="1" dirty="0"/>
              <a:t>‘Είστε υπέρ των αυτοδύναμων Κυβερνήσεων ή υπέρ των Κυβερνήσεων συνεργασίας;’</a:t>
            </a:r>
            <a:endParaRPr lang="en-US" sz="1400" i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0D37E-C867-47FE-9F10-9260555C453A}" type="slidenum"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3471CE-2011-42D8-8A00-FB9ED65EC5CB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graphicFrame>
        <p:nvGraphicFramePr>
          <p:cNvPr id="12" name="Content Placeholder 8">
            <a:extLst>
              <a:ext uri="{FF2B5EF4-FFF2-40B4-BE49-F238E27FC236}">
                <a16:creationId xmlns:a16="http://schemas.microsoft.com/office/drawing/2014/main" id="{C14F3548-9EB9-441E-977A-6276A8347549}"/>
              </a:ext>
            </a:extLst>
          </p:cNvPr>
          <p:cNvGraphicFramePr>
            <a:graphicFrameLocks/>
          </p:cNvGraphicFramePr>
          <p:nvPr/>
        </p:nvGraphicFramePr>
        <p:xfrm>
          <a:off x="1919536" y="3936406"/>
          <a:ext cx="7200800" cy="2300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ontent Placeholder 8">
            <a:extLst>
              <a:ext uri="{FF2B5EF4-FFF2-40B4-BE49-F238E27FC236}">
                <a16:creationId xmlns:a16="http://schemas.microsoft.com/office/drawing/2014/main" id="{F7FD2DC1-4755-E602-C932-A2D9896B650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919536" y="1412776"/>
          <a:ext cx="720080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6381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ontent Placeholder 29">
            <a:extLst>
              <a:ext uri="{FF2B5EF4-FFF2-40B4-BE49-F238E27FC236}">
                <a16:creationId xmlns:a16="http://schemas.microsoft.com/office/drawing/2014/main" id="{16509CBA-8802-4E80-A670-BC31BD6CF9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067499"/>
              </p:ext>
            </p:extLst>
          </p:nvPr>
        </p:nvGraphicFramePr>
        <p:xfrm>
          <a:off x="239713" y="1484313"/>
          <a:ext cx="11832951" cy="3816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7305AE5-0B64-4364-AB7C-4B6111FB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Πρόθεση ψήφου στις Βουλευτικές εκλογές</a:t>
            </a:r>
            <a:br>
              <a:rPr lang="el-GR" dirty="0"/>
            </a:br>
            <a:r>
              <a:rPr lang="el-GR" sz="1400" i="1" dirty="0"/>
              <a:t>‘Και αν είχαμε την επόμενη Κυριακή Βουλευτικές εκλογές τι θα ψηφίζατε;’</a:t>
            </a:r>
            <a:endParaRPr lang="el-GR" sz="1400" dirty="0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FAD9B5F9-4D35-43E0-B0FB-318CFBC36378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fld id="{DE70D37E-C867-47FE-9F10-9260555C453A}" type="slidenum">
              <a:rPr lang="en-GB" sz="1600" b="1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8</a:t>
            </a:fld>
            <a:endParaRPr lang="en-GB" sz="1600" b="1" dirty="0"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55B144-914E-4C85-8547-1FD2694785C0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  <p:pic>
        <p:nvPicPr>
          <p:cNvPr id="18" name="Picture 13" descr="http://radio-lehovo.gr/wp-content/uploads/2015/02/KKE-logo.gif">
            <a:extLst>
              <a:ext uri="{FF2B5EF4-FFF2-40B4-BE49-F238E27FC236}">
                <a16:creationId xmlns:a16="http://schemas.microsoft.com/office/drawing/2014/main" id="{72313CCC-DE17-4D5F-9240-EDA7A4431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523" y="5316096"/>
            <a:ext cx="396000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>
            <a:extLst>
              <a:ext uri="{FF2B5EF4-FFF2-40B4-BE49-F238E27FC236}">
                <a16:creationId xmlns:a16="http://schemas.microsoft.com/office/drawing/2014/main" id="{2B7EF8ED-A35B-4CEC-91DC-33D875C6F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770" y="5361827"/>
            <a:ext cx="465857" cy="465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 descr="Image result for Î½Î´ Î»Î¿Î³Î¿ÏÏÏÎ¿">
            <a:extLst>
              <a:ext uri="{FF2B5EF4-FFF2-40B4-BE49-F238E27FC236}">
                <a16:creationId xmlns:a16="http://schemas.microsoft.com/office/drawing/2014/main" id="{888EFE5F-0CC3-41CC-AF2E-3B3CE7808945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3" t="4811" r="13145" b="8581"/>
          <a:stretch/>
        </p:blipFill>
        <p:spPr bwMode="auto">
          <a:xfrm>
            <a:off x="870879" y="5421471"/>
            <a:ext cx="441325" cy="311785"/>
          </a:xfrm>
          <a:prstGeom prst="rect">
            <a:avLst/>
          </a:prstGeom>
          <a:noFill/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id="{0DB6D773-5FBA-4F6B-B5D5-141157275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324" y="5363565"/>
            <a:ext cx="479049" cy="3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9F38AF6-A2BC-4567-B843-D413AEE0B0B9}"/>
              </a:ext>
            </a:extLst>
          </p:cNvPr>
          <p:cNvSpPr txBox="1"/>
          <p:nvPr/>
        </p:nvSpPr>
        <p:spPr>
          <a:xfrm>
            <a:off x="11280576" y="5393208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ΔΑ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0B828E2-81B1-4778-994B-D87B9F4C84EA}"/>
              </a:ext>
            </a:extLst>
          </p:cNvPr>
          <p:cNvSpPr txBox="1"/>
          <p:nvPr/>
        </p:nvSpPr>
        <p:spPr>
          <a:xfrm>
            <a:off x="10225045" y="5373687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Αναποφάσιστοι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5F41191-0A18-4219-A68C-729D344D0018}"/>
              </a:ext>
            </a:extLst>
          </p:cNvPr>
          <p:cNvSpPr txBox="1"/>
          <p:nvPr/>
        </p:nvSpPr>
        <p:spPr>
          <a:xfrm>
            <a:off x="8286091" y="533108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Άκυρο-Λευκό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9C82CF2-3B35-47BE-97F9-01608723DE47}"/>
              </a:ext>
            </a:extLst>
          </p:cNvPr>
          <p:cNvSpPr txBox="1"/>
          <p:nvPr/>
        </p:nvSpPr>
        <p:spPr>
          <a:xfrm>
            <a:off x="9219347" y="5353253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/>
              <a:t>Δε θα ψηφίσουν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68ABE4C-94A0-41C6-A245-84C8844C487B}"/>
              </a:ext>
            </a:extLst>
          </p:cNvPr>
          <p:cNvSpPr txBox="1"/>
          <p:nvPr/>
        </p:nvSpPr>
        <p:spPr>
          <a:xfrm>
            <a:off x="7349987" y="5423419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Λοιπά</a:t>
            </a:r>
          </a:p>
        </p:txBody>
      </p:sp>
      <p:pic>
        <p:nvPicPr>
          <p:cNvPr id="43" name="Picture 42" descr="Logo&#10;&#10;Description automatically generated">
            <a:extLst>
              <a:ext uri="{FF2B5EF4-FFF2-40B4-BE49-F238E27FC236}">
                <a16:creationId xmlns:a16="http://schemas.microsoft.com/office/drawing/2014/main" id="{E57068A2-2510-40D4-B635-ECD10229CD1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632" y="5408372"/>
            <a:ext cx="689770" cy="307095"/>
          </a:xfrm>
          <a:prstGeom prst="rect">
            <a:avLst/>
          </a:prstGeom>
        </p:spPr>
      </p:pic>
      <p:sp>
        <p:nvSpPr>
          <p:cNvPr id="44" name="TextBox 6">
            <a:extLst>
              <a:ext uri="{FF2B5EF4-FFF2-40B4-BE49-F238E27FC236}">
                <a16:creationId xmlns:a16="http://schemas.microsoft.com/office/drawing/2014/main" id="{1B99E76B-0B10-45B7-8264-4AAD17519A3D}"/>
              </a:ext>
            </a:extLst>
          </p:cNvPr>
          <p:cNvSpPr txBox="1"/>
          <p:nvPr/>
        </p:nvSpPr>
        <p:spPr>
          <a:xfrm>
            <a:off x="791542" y="2135011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29,1</a:t>
            </a:r>
          </a:p>
        </p:txBody>
      </p:sp>
      <p:sp>
        <p:nvSpPr>
          <p:cNvPr id="48" name="TextBox 6">
            <a:extLst>
              <a:ext uri="{FF2B5EF4-FFF2-40B4-BE49-F238E27FC236}">
                <a16:creationId xmlns:a16="http://schemas.microsoft.com/office/drawing/2014/main" id="{5C0C3A83-5091-4050-9922-A40B4951D712}"/>
              </a:ext>
            </a:extLst>
          </p:cNvPr>
          <p:cNvSpPr txBox="1"/>
          <p:nvPr/>
        </p:nvSpPr>
        <p:spPr>
          <a:xfrm>
            <a:off x="5159896" y="2143889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2,8</a:t>
            </a:r>
          </a:p>
        </p:txBody>
      </p:sp>
      <p:sp>
        <p:nvSpPr>
          <p:cNvPr id="50" name="TextBox 6">
            <a:extLst>
              <a:ext uri="{FF2B5EF4-FFF2-40B4-BE49-F238E27FC236}">
                <a16:creationId xmlns:a16="http://schemas.microsoft.com/office/drawing/2014/main" id="{7A4565B7-DCB4-4209-B61E-5D8E753815EC}"/>
              </a:ext>
            </a:extLst>
          </p:cNvPr>
          <p:cNvSpPr txBox="1"/>
          <p:nvPr/>
        </p:nvSpPr>
        <p:spPr>
          <a:xfrm>
            <a:off x="1679575" y="2132856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22,3</a:t>
            </a:r>
          </a:p>
        </p:txBody>
      </p:sp>
      <p:sp>
        <p:nvSpPr>
          <p:cNvPr id="52" name="TextBox 6">
            <a:extLst>
              <a:ext uri="{FF2B5EF4-FFF2-40B4-BE49-F238E27FC236}">
                <a16:creationId xmlns:a16="http://schemas.microsoft.com/office/drawing/2014/main" id="{0B286BB8-EE3C-429C-9AAF-6C67870AFB3A}"/>
              </a:ext>
            </a:extLst>
          </p:cNvPr>
          <p:cNvSpPr txBox="1"/>
          <p:nvPr/>
        </p:nvSpPr>
        <p:spPr>
          <a:xfrm>
            <a:off x="2543671" y="2135010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8</a:t>
            </a:r>
            <a:r>
              <a:rPr lang="en-US" sz="1200" b="1" dirty="0"/>
              <a:t>,</a:t>
            </a:r>
            <a:r>
              <a:rPr lang="el-GR" sz="1200" b="1" dirty="0"/>
              <a:t>9</a:t>
            </a:r>
          </a:p>
        </p:txBody>
      </p:sp>
      <p:sp>
        <p:nvSpPr>
          <p:cNvPr id="54" name="TextBox 6">
            <a:extLst>
              <a:ext uri="{FF2B5EF4-FFF2-40B4-BE49-F238E27FC236}">
                <a16:creationId xmlns:a16="http://schemas.microsoft.com/office/drawing/2014/main" id="{92082899-E609-4EFB-AB34-9BE9D6B476FD}"/>
              </a:ext>
            </a:extLst>
          </p:cNvPr>
          <p:cNvSpPr txBox="1"/>
          <p:nvPr/>
        </p:nvSpPr>
        <p:spPr>
          <a:xfrm>
            <a:off x="3407767" y="2135010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4,8</a:t>
            </a:r>
          </a:p>
        </p:txBody>
      </p:sp>
      <p:sp>
        <p:nvSpPr>
          <p:cNvPr id="56" name="TextBox 6">
            <a:extLst>
              <a:ext uri="{FF2B5EF4-FFF2-40B4-BE49-F238E27FC236}">
                <a16:creationId xmlns:a16="http://schemas.microsoft.com/office/drawing/2014/main" id="{38C69CE4-5252-41A1-BED2-F14453D34D7C}"/>
              </a:ext>
            </a:extLst>
          </p:cNvPr>
          <p:cNvSpPr txBox="1"/>
          <p:nvPr/>
        </p:nvSpPr>
        <p:spPr>
          <a:xfrm>
            <a:off x="4295800" y="2132856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3,9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8D7EE55-2564-429F-BA9B-162F5D9F72E5}"/>
              </a:ext>
            </a:extLst>
          </p:cNvPr>
          <p:cNvSpPr txBox="1"/>
          <p:nvPr/>
        </p:nvSpPr>
        <p:spPr>
          <a:xfrm>
            <a:off x="10539720" y="3615407"/>
            <a:ext cx="131692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Αδιευκρίνιστη ψήφος: </a:t>
            </a:r>
            <a:r>
              <a:rPr lang="el-GR" sz="1200" b="1" dirty="0">
                <a:solidFill>
                  <a:prstClr val="black"/>
                </a:solidFill>
                <a:latin typeface="Trebuchet MS"/>
              </a:rPr>
              <a:t>1</a:t>
            </a:r>
            <a:r>
              <a:rPr lang="en-US" sz="1200" b="1" dirty="0">
                <a:solidFill>
                  <a:prstClr val="black"/>
                </a:solidFill>
                <a:latin typeface="Trebuchet MS"/>
              </a:rPr>
              <a:t>0</a:t>
            </a:r>
            <a:r>
              <a:rPr kumimoji="0" lang="el-G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,</a:t>
            </a:r>
            <a:r>
              <a:rPr lang="el-GR" sz="1200" b="1" dirty="0">
                <a:solidFill>
                  <a:prstClr val="black"/>
                </a:solidFill>
                <a:latin typeface="Trebuchet MS"/>
              </a:rPr>
              <a:t>7</a:t>
            </a:r>
            <a:endParaRPr kumimoji="0" lang="el-G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7" name="TextBox 6">
            <a:extLst>
              <a:ext uri="{FF2B5EF4-FFF2-40B4-BE49-F238E27FC236}">
                <a16:creationId xmlns:a16="http://schemas.microsoft.com/office/drawing/2014/main" id="{46FBDC84-C60B-4581-A1B7-0D347F311C4C}"/>
              </a:ext>
            </a:extLst>
          </p:cNvPr>
          <p:cNvSpPr txBox="1"/>
          <p:nvPr/>
        </p:nvSpPr>
        <p:spPr>
          <a:xfrm>
            <a:off x="6960096" y="2143889"/>
            <a:ext cx="600001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200" b="1" dirty="0"/>
              <a:t>2,7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A04A14F7-0C78-118A-1171-6E4879A97F7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254" y="5367831"/>
            <a:ext cx="612804" cy="344265"/>
          </a:xfrm>
          <a:prstGeom prst="rect">
            <a:avLst/>
          </a:prstGeom>
        </p:spPr>
      </p:pic>
      <p:pic>
        <p:nvPicPr>
          <p:cNvPr id="16" name="Εικόνα 7">
            <a:extLst>
              <a:ext uri="{FF2B5EF4-FFF2-40B4-BE49-F238E27FC236}">
                <a16:creationId xmlns:a16="http://schemas.microsoft.com/office/drawing/2014/main" id="{2892FE80-5A34-6ED7-478B-6AB90C6E1D42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400814" y="5456257"/>
            <a:ext cx="8222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9304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682418-BB99-41A3-B9AB-3B0739CDC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Πρόθεση ψήφου-Βουλευτικές εκλογές</a:t>
            </a:r>
            <a:br>
              <a:rPr lang="el-GR" dirty="0"/>
            </a:br>
            <a:r>
              <a:rPr lang="el-GR" sz="1400" dirty="0"/>
              <a:t>Διαχρονικά στοιχεία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992BED42-17D0-4574-B008-6D7CD6A39A7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467556" y="1700808"/>
          <a:ext cx="11256887" cy="4104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A302882-2131-4BF4-AA35-E631CE45E802}"/>
              </a:ext>
            </a:extLst>
          </p:cNvPr>
          <p:cNvSpPr txBox="1">
            <a:spLocks/>
          </p:cNvSpPr>
          <p:nvPr/>
        </p:nvSpPr>
        <p:spPr>
          <a:xfrm>
            <a:off x="11231893" y="6492876"/>
            <a:ext cx="960107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fld id="{DE70D37E-C867-47FE-9F10-9260555C453A}" type="slidenum">
              <a:rPr lang="en-GB" sz="1600" b="1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  <a:ea typeface="+mj-ea"/>
                <a:cs typeface="+mj-cs"/>
              </a:rPr>
              <a:pPr algn="ctr">
                <a:spcBef>
                  <a:spcPct val="0"/>
                </a:spcBef>
                <a:defRPr/>
              </a:pPr>
              <a:t>9</a:t>
            </a:fld>
            <a:endParaRPr lang="en-GB" sz="1600" b="1" dirty="0">
              <a:solidFill>
                <a:srgbClr val="4E5B6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/>
              <a:ea typeface="+mj-ea"/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3B554E-E4A8-4FEF-9919-051C8B72FCBA}"/>
              </a:ext>
            </a:extLst>
          </p:cNvPr>
          <p:cNvSpPr txBox="1"/>
          <p:nvPr/>
        </p:nvSpPr>
        <p:spPr>
          <a:xfrm>
            <a:off x="119335" y="6492876"/>
            <a:ext cx="648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/>
                <a:pattFill prst="dkUpDiag">
                  <a:fgClr>
                    <a:prstClr val="white">
                      <a:lumMod val="50000"/>
                    </a:prstClr>
                  </a:fgClr>
                  <a:bgClr>
                    <a:prstClr val="black">
                      <a:lumMod val="75000"/>
                      <a:lumOff val="25000"/>
                    </a:prstClr>
                  </a:bgClr>
                </a:pattFill>
                <a:effectLst>
                  <a:outerShdw blurRad="38100" dist="19050" dir="2700000" algn="tl" rotWithShape="0">
                    <a:prstClr val="black">
                      <a:lumMod val="50000"/>
                      <a:alpha val="40000"/>
                    </a:prstClr>
                  </a:outerShdw>
                </a:effectLst>
                <a:uLnTx/>
                <a:uFillTx/>
                <a:latin typeface="Trebuchet MS"/>
                <a:ea typeface="+mn-ea"/>
                <a:cs typeface="+mn-cs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040423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C00000"/>
      </a:hlink>
      <a:folHlink>
        <a:srgbClr val="5F7791"/>
      </a:folHlink>
    </a:clrScheme>
    <a:fontScheme name="Custom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ustom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9532</TotalTime>
  <Words>452</Words>
  <Application>Microsoft Office PowerPoint</Application>
  <PresentationFormat>Widescreen</PresentationFormat>
  <Paragraphs>156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Wingdings</vt:lpstr>
      <vt:lpstr>Office Theme</vt:lpstr>
      <vt:lpstr>1_Custom Design</vt:lpstr>
      <vt:lpstr>συνδρομητική έρευνα</vt:lpstr>
      <vt:lpstr>Η ταυτότητα της έρευνας</vt:lpstr>
      <vt:lpstr>Η πορεία της χώρας ‘Κατά τη γνώμη σας η χώρα μας αυτή την περίοδο κινείται προς τη σωστή ή προς τη λάθος κατεύθυνση;’</vt:lpstr>
      <vt:lpstr>Σημαντικότερο πρόβλημα της χώρας ‘Ποιο νομίζετε ότι  είναι το σημαντικότερο πρόβλημα που αντιμετωπίζει σήμερα η χώρα μας;’ αυθόρμητες αναφορές – 5 πρώτα σημαντικότερα προβλήματα</vt:lpstr>
      <vt:lpstr>Αξιολόγηση Κυβέρνησης και Αξ. Αντιπολίτευσης ‘Ποια είναι η εντύπωση σας για το έργο της Κυβέρνησης συνολικά, θετική ή αρνητική; Και ποια για την Αξ. Αντιπολίτευση του ΣΥΡΙΖΑ’</vt:lpstr>
      <vt:lpstr>Οι 4 υψηλότερες και οι 4 χαμηλότερες επιδόσεις της Κυβέρνησης</vt:lpstr>
      <vt:lpstr>Αυτοδύναμες ή Κυβερνήσεις συνεργασίας ‘Είστε υπέρ των αυτοδύναμων Κυβερνήσεων ή υπέρ των Κυβερνήσεων συνεργασίας;’</vt:lpstr>
      <vt:lpstr>Πρόθεση ψήφου στις Βουλευτικές εκλογές ‘Και αν είχαμε την επόμενη Κυριακή Βουλευτικές εκλογές τι θα ψηφίζατε;’</vt:lpstr>
      <vt:lpstr>Πρόθεση ψήφου-Βουλευτικές εκλογές Διαχρονικά στοιχεία</vt:lpstr>
      <vt:lpstr>Εκτίμηση ψήφου</vt:lpstr>
      <vt:lpstr>Παράσταση νίκης ‘Ανεξάρτητα από το τι θα ψηφίσετε ποιο κόμμα νομίζετε ότι θα έρθει πρώτο στις Βουλευτικές εκλογές;’ (αυθόρμητη αναφορά)</vt:lpstr>
      <vt:lpstr>Καταλληλότερος Πρωθυπουργός ‘Μεταξύ των πολιτικών αρχηγών ποιος νομίζετε ότι είναι καταλληλότερος για πρωθυπουργός της χώρας;’  αυθόρμητα</vt:lpstr>
    </vt:vector>
  </TitlesOfParts>
  <Company>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Apostolopoulou</dc:creator>
  <cp:lastModifiedBy>Σουζάνα Πανδρεμένου</cp:lastModifiedBy>
  <cp:revision>849</cp:revision>
  <dcterms:created xsi:type="dcterms:W3CDTF">2011-12-09T09:36:13Z</dcterms:created>
  <dcterms:modified xsi:type="dcterms:W3CDTF">2023-01-19T14:20:04Z</dcterms:modified>
</cp:coreProperties>
</file>